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4" r:id="rId4"/>
    <p:sldId id="283" r:id="rId5"/>
    <p:sldId id="285" r:id="rId6"/>
    <p:sldId id="311" r:id="rId7"/>
    <p:sldId id="312" r:id="rId8"/>
    <p:sldId id="288" r:id="rId9"/>
    <p:sldId id="290" r:id="rId10"/>
    <p:sldId id="291" r:id="rId11"/>
    <p:sldId id="313" r:id="rId12"/>
    <p:sldId id="293" r:id="rId13"/>
    <p:sldId id="294" r:id="rId14"/>
    <p:sldId id="295" r:id="rId15"/>
    <p:sldId id="296" r:id="rId16"/>
    <p:sldId id="298" r:id="rId17"/>
    <p:sldId id="299" r:id="rId18"/>
    <p:sldId id="300" r:id="rId19"/>
    <p:sldId id="301" r:id="rId20"/>
    <p:sldId id="302" r:id="rId21"/>
    <p:sldId id="314" r:id="rId22"/>
    <p:sldId id="268" r:id="rId23"/>
    <p:sldId id="28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6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581"/>
    <a:srgbClr val="F1DD86"/>
    <a:srgbClr val="F0DA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8" d="100"/>
          <a:sy n="78" d="100"/>
        </p:scale>
        <p:origin x="-144" y="48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041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F4849-01F6-434B-AF93-6B494330C6B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588A-0588-4F30-827C-1E1630AF0C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75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F4849-01F6-434B-AF93-6B494330C6B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588A-0588-4F30-827C-1E1630AF0C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00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524000" cy="885371"/>
          </a:xfrm>
          <a:prstGeom prst="rect">
            <a:avLst/>
          </a:prstGeom>
          <a:blipFill dpi="0" rotWithShape="1">
            <a:blip r:embed="rId2"/>
            <a:srcRect/>
            <a:tile tx="0" ty="-1270000" sx="30000" sy="30000" flip="none" algn="t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 userDrawn="1"/>
        </p:nvSpPr>
        <p:spPr>
          <a:xfrm>
            <a:off x="8178801" y="2512491"/>
            <a:ext cx="348524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endParaRPr lang="zh-CN" altLang="en-US" sz="1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1557339" y="0"/>
            <a:ext cx="10634662" cy="885370"/>
            <a:chOff x="1557339" y="0"/>
            <a:chExt cx="10634662" cy="885370"/>
          </a:xfrm>
        </p:grpSpPr>
        <p:sp>
          <p:nvSpPr>
            <p:cNvPr id="10" name="矩形 9"/>
            <p:cNvSpPr/>
            <p:nvPr userDrawn="1"/>
          </p:nvSpPr>
          <p:spPr>
            <a:xfrm>
              <a:off x="1557339" y="0"/>
              <a:ext cx="10634662" cy="885370"/>
            </a:xfrm>
            <a:prstGeom prst="rect">
              <a:avLst/>
            </a:prstGeom>
            <a:solidFill>
              <a:srgbClr val="FEE58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 userDrawn="1"/>
          </p:nvSpPr>
          <p:spPr>
            <a:xfrm>
              <a:off x="1557339" y="115929"/>
              <a:ext cx="1414170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0" i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ONE</a:t>
              </a:r>
              <a:endParaRPr lang="zh-CN" altLang="en-US" sz="4400" b="0" i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2971509" y="300594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i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请输入你的题目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17100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7639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F4849-01F6-434B-AF93-6B494330C6B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588A-0588-4F30-827C-1E1630AF0C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11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F4849-01F6-434B-AF93-6B494330C6B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588A-0588-4F30-827C-1E1630AF0C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42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F4849-01F6-434B-AF93-6B494330C6B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588A-0588-4F30-827C-1E1630AF0C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47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F4849-01F6-434B-AF93-6B494330C6B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588A-0588-4F30-827C-1E1630AF0C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50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F4849-01F6-434B-AF93-6B494330C6B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588A-0588-4F30-827C-1E1630AF0C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448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1F4849-01F6-434B-AF93-6B494330C6B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D588A-0588-4F30-827C-1E1630AF0C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20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1F4849-01F6-434B-AF93-6B494330C6B1}" type="datetimeFigureOut">
              <a:rPr lang="zh-CN" altLang="en-US" smtClean="0"/>
              <a:t>2019/2/15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D588A-0588-4F30-827C-1E1630AF0C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283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DA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3"/>
          <p:cNvSpPr>
            <a:spLocks/>
          </p:cNvSpPr>
          <p:nvPr/>
        </p:nvSpPr>
        <p:spPr bwMode="auto">
          <a:xfrm rot="16200000" flipH="1">
            <a:off x="10407717" y="1368781"/>
            <a:ext cx="663575" cy="690563"/>
          </a:xfrm>
          <a:custGeom>
            <a:avLst/>
            <a:gdLst>
              <a:gd name="T0" fmla="*/ 0 w 418"/>
              <a:gd name="T1" fmla="*/ 435 h 435"/>
              <a:gd name="T2" fmla="*/ 418 w 418"/>
              <a:gd name="T3" fmla="*/ 0 h 435"/>
              <a:gd name="T4" fmla="*/ 0 w 418"/>
              <a:gd name="T5" fmla="*/ 435 h 4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435">
                <a:moveTo>
                  <a:pt x="0" y="435"/>
                </a:moveTo>
                <a:lnTo>
                  <a:pt x="418" y="0"/>
                </a:lnTo>
                <a:lnTo>
                  <a:pt x="0" y="43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14"/>
          <p:cNvSpPr>
            <a:spLocks noChangeShapeType="1"/>
          </p:cNvSpPr>
          <p:nvPr/>
        </p:nvSpPr>
        <p:spPr bwMode="auto">
          <a:xfrm rot="16200000" flipH="1" flipV="1">
            <a:off x="10407717" y="1368781"/>
            <a:ext cx="663575" cy="69056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 rot="16200000" flipH="1">
            <a:off x="10446291" y="1275960"/>
            <a:ext cx="674688" cy="703263"/>
          </a:xfrm>
          <a:custGeom>
            <a:avLst/>
            <a:gdLst>
              <a:gd name="T0" fmla="*/ 7 w 425"/>
              <a:gd name="T1" fmla="*/ 443 h 443"/>
              <a:gd name="T2" fmla="*/ 425 w 425"/>
              <a:gd name="T3" fmla="*/ 7 h 443"/>
              <a:gd name="T4" fmla="*/ 419 w 425"/>
              <a:gd name="T5" fmla="*/ 0 h 443"/>
              <a:gd name="T6" fmla="*/ 0 w 425"/>
              <a:gd name="T7" fmla="*/ 435 h 443"/>
              <a:gd name="T8" fmla="*/ 7 w 425"/>
              <a:gd name="T9" fmla="*/ 44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5" h="443">
                <a:moveTo>
                  <a:pt x="7" y="443"/>
                </a:moveTo>
                <a:lnTo>
                  <a:pt x="425" y="7"/>
                </a:lnTo>
                <a:lnTo>
                  <a:pt x="419" y="0"/>
                </a:lnTo>
                <a:lnTo>
                  <a:pt x="0" y="435"/>
                </a:lnTo>
                <a:lnTo>
                  <a:pt x="7" y="44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rot="16200000" flipH="1">
            <a:off x="4742925" y="4227601"/>
            <a:ext cx="344409" cy="318991"/>
          </a:xfrm>
          <a:custGeom>
            <a:avLst/>
            <a:gdLst>
              <a:gd name="T0" fmla="*/ 181 w 331"/>
              <a:gd name="T1" fmla="*/ 164 h 307"/>
              <a:gd name="T2" fmla="*/ 181 w 331"/>
              <a:gd name="T3" fmla="*/ 163 h 307"/>
              <a:gd name="T4" fmla="*/ 176 w 331"/>
              <a:gd name="T5" fmla="*/ 113 h 307"/>
              <a:gd name="T6" fmla="*/ 175 w 331"/>
              <a:gd name="T7" fmla="*/ 99 h 307"/>
              <a:gd name="T8" fmla="*/ 174 w 331"/>
              <a:gd name="T9" fmla="*/ 98 h 307"/>
              <a:gd name="T10" fmla="*/ 178 w 331"/>
              <a:gd name="T11" fmla="*/ 130 h 307"/>
              <a:gd name="T12" fmla="*/ 181 w 331"/>
              <a:gd name="T13" fmla="*/ 164 h 307"/>
              <a:gd name="T14" fmla="*/ 175 w 331"/>
              <a:gd name="T15" fmla="*/ 165 h 307"/>
              <a:gd name="T16" fmla="*/ 174 w 331"/>
              <a:gd name="T17" fmla="*/ 165 h 307"/>
              <a:gd name="T18" fmla="*/ 163 w 331"/>
              <a:gd name="T19" fmla="*/ 157 h 307"/>
              <a:gd name="T20" fmla="*/ 137 w 331"/>
              <a:gd name="T21" fmla="*/ 133 h 307"/>
              <a:gd name="T22" fmla="*/ 141 w 331"/>
              <a:gd name="T23" fmla="*/ 138 h 307"/>
              <a:gd name="T24" fmla="*/ 173 w 331"/>
              <a:gd name="T25" fmla="*/ 164 h 307"/>
              <a:gd name="T26" fmla="*/ 174 w 331"/>
              <a:gd name="T27" fmla="*/ 165 h 307"/>
              <a:gd name="T28" fmla="*/ 175 w 331"/>
              <a:gd name="T29" fmla="*/ 169 h 307"/>
              <a:gd name="T30" fmla="*/ 168 w 331"/>
              <a:gd name="T31" fmla="*/ 173 h 307"/>
              <a:gd name="T32" fmla="*/ 58 w 331"/>
              <a:gd name="T33" fmla="*/ 135 h 307"/>
              <a:gd name="T34" fmla="*/ 0 w 331"/>
              <a:gd name="T35" fmla="*/ 159 h 307"/>
              <a:gd name="T36" fmla="*/ 14 w 331"/>
              <a:gd name="T37" fmla="*/ 185 h 307"/>
              <a:gd name="T38" fmla="*/ 35 w 331"/>
              <a:gd name="T39" fmla="*/ 203 h 307"/>
              <a:gd name="T40" fmla="*/ 49 w 331"/>
              <a:gd name="T41" fmla="*/ 218 h 307"/>
              <a:gd name="T42" fmla="*/ 77 w 331"/>
              <a:gd name="T43" fmla="*/ 235 h 307"/>
              <a:gd name="T44" fmla="*/ 119 w 331"/>
              <a:gd name="T45" fmla="*/ 215 h 307"/>
              <a:gd name="T46" fmla="*/ 86 w 331"/>
              <a:gd name="T47" fmla="*/ 273 h 307"/>
              <a:gd name="T48" fmla="*/ 98 w 331"/>
              <a:gd name="T49" fmla="*/ 289 h 307"/>
              <a:gd name="T50" fmla="*/ 111 w 331"/>
              <a:gd name="T51" fmla="*/ 297 h 307"/>
              <a:gd name="T52" fmla="*/ 136 w 331"/>
              <a:gd name="T53" fmla="*/ 305 h 307"/>
              <a:gd name="T54" fmla="*/ 161 w 331"/>
              <a:gd name="T55" fmla="*/ 304 h 307"/>
              <a:gd name="T56" fmla="*/ 181 w 331"/>
              <a:gd name="T57" fmla="*/ 292 h 307"/>
              <a:gd name="T58" fmla="*/ 191 w 331"/>
              <a:gd name="T59" fmla="*/ 277 h 307"/>
              <a:gd name="T60" fmla="*/ 197 w 331"/>
              <a:gd name="T61" fmla="*/ 213 h 307"/>
              <a:gd name="T62" fmla="*/ 218 w 331"/>
              <a:gd name="T63" fmla="*/ 257 h 307"/>
              <a:gd name="T64" fmla="*/ 223 w 331"/>
              <a:gd name="T65" fmla="*/ 258 h 307"/>
              <a:gd name="T66" fmla="*/ 204 w 331"/>
              <a:gd name="T67" fmla="*/ 218 h 307"/>
              <a:gd name="T68" fmla="*/ 209 w 331"/>
              <a:gd name="T69" fmla="*/ 210 h 307"/>
              <a:gd name="T70" fmla="*/ 261 w 331"/>
              <a:gd name="T71" fmla="*/ 239 h 307"/>
              <a:gd name="T72" fmla="*/ 289 w 331"/>
              <a:gd name="T73" fmla="*/ 240 h 307"/>
              <a:gd name="T74" fmla="*/ 305 w 331"/>
              <a:gd name="T75" fmla="*/ 229 h 307"/>
              <a:gd name="T76" fmla="*/ 318 w 331"/>
              <a:gd name="T77" fmla="*/ 212 h 307"/>
              <a:gd name="T78" fmla="*/ 327 w 331"/>
              <a:gd name="T79" fmla="*/ 190 h 307"/>
              <a:gd name="T80" fmla="*/ 327 w 331"/>
              <a:gd name="T81" fmla="*/ 178 h 307"/>
              <a:gd name="T82" fmla="*/ 321 w 331"/>
              <a:gd name="T83" fmla="*/ 153 h 307"/>
              <a:gd name="T84" fmla="*/ 313 w 331"/>
              <a:gd name="T85" fmla="*/ 145 h 307"/>
              <a:gd name="T86" fmla="*/ 255 w 331"/>
              <a:gd name="T87" fmla="*/ 146 h 307"/>
              <a:gd name="T88" fmla="*/ 289 w 331"/>
              <a:gd name="T89" fmla="*/ 128 h 307"/>
              <a:gd name="T90" fmla="*/ 295 w 331"/>
              <a:gd name="T91" fmla="*/ 93 h 307"/>
              <a:gd name="T92" fmla="*/ 292 w 331"/>
              <a:gd name="T93" fmla="*/ 83 h 307"/>
              <a:gd name="T94" fmla="*/ 288 w 331"/>
              <a:gd name="T95" fmla="*/ 60 h 307"/>
              <a:gd name="T96" fmla="*/ 288 w 331"/>
              <a:gd name="T97" fmla="*/ 41 h 307"/>
              <a:gd name="T98" fmla="*/ 276 w 331"/>
              <a:gd name="T99" fmla="*/ 17 h 307"/>
              <a:gd name="T100" fmla="*/ 224 w 331"/>
              <a:gd name="T101" fmla="*/ 42 h 307"/>
              <a:gd name="T102" fmla="*/ 189 w 331"/>
              <a:gd name="T103" fmla="*/ 145 h 307"/>
              <a:gd name="T104" fmla="*/ 186 w 331"/>
              <a:gd name="T105" fmla="*/ 167 h 307"/>
              <a:gd name="T106" fmla="*/ 182 w 331"/>
              <a:gd name="T107" fmla="*/ 165 h 307"/>
              <a:gd name="T108" fmla="*/ 181 w 331"/>
              <a:gd name="T10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1" h="307">
                <a:moveTo>
                  <a:pt x="181" y="164"/>
                </a:moveTo>
                <a:cubicBezTo>
                  <a:pt x="181" y="164"/>
                  <a:pt x="181" y="163"/>
                  <a:pt x="181" y="163"/>
                </a:cubicBezTo>
                <a:cubicBezTo>
                  <a:pt x="180" y="146"/>
                  <a:pt x="179" y="130"/>
                  <a:pt x="176" y="113"/>
                </a:cubicBezTo>
                <a:cubicBezTo>
                  <a:pt x="176" y="108"/>
                  <a:pt x="176" y="103"/>
                  <a:pt x="175" y="99"/>
                </a:cubicBezTo>
                <a:cubicBezTo>
                  <a:pt x="176" y="96"/>
                  <a:pt x="176" y="93"/>
                  <a:pt x="174" y="98"/>
                </a:cubicBezTo>
                <a:cubicBezTo>
                  <a:pt x="173" y="109"/>
                  <a:pt x="177" y="119"/>
                  <a:pt x="178" y="130"/>
                </a:cubicBezTo>
                <a:cubicBezTo>
                  <a:pt x="179" y="141"/>
                  <a:pt x="179" y="152"/>
                  <a:pt x="181" y="164"/>
                </a:cubicBezTo>
                <a:cubicBezTo>
                  <a:pt x="178" y="160"/>
                  <a:pt x="179" y="169"/>
                  <a:pt x="175" y="165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1" y="162"/>
                  <a:pt x="166" y="158"/>
                  <a:pt x="163" y="157"/>
                </a:cubicBezTo>
                <a:cubicBezTo>
                  <a:pt x="154" y="149"/>
                  <a:pt x="144" y="142"/>
                  <a:pt x="137" y="133"/>
                </a:cubicBezTo>
                <a:cubicBezTo>
                  <a:pt x="135" y="133"/>
                  <a:pt x="140" y="138"/>
                  <a:pt x="141" y="138"/>
                </a:cubicBezTo>
                <a:cubicBezTo>
                  <a:pt x="150" y="148"/>
                  <a:pt x="162" y="156"/>
                  <a:pt x="173" y="164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4" y="166"/>
                  <a:pt x="175" y="168"/>
                  <a:pt x="175" y="169"/>
                </a:cubicBezTo>
                <a:cubicBezTo>
                  <a:pt x="171" y="175"/>
                  <a:pt x="186" y="185"/>
                  <a:pt x="168" y="173"/>
                </a:cubicBezTo>
                <a:cubicBezTo>
                  <a:pt x="138" y="154"/>
                  <a:pt x="94" y="141"/>
                  <a:pt x="58" y="135"/>
                </a:cubicBezTo>
                <a:cubicBezTo>
                  <a:pt x="43" y="134"/>
                  <a:pt x="0" y="136"/>
                  <a:pt x="0" y="159"/>
                </a:cubicBezTo>
                <a:cubicBezTo>
                  <a:pt x="1" y="168"/>
                  <a:pt x="7" y="180"/>
                  <a:pt x="14" y="185"/>
                </a:cubicBezTo>
                <a:cubicBezTo>
                  <a:pt x="18" y="186"/>
                  <a:pt x="33" y="199"/>
                  <a:pt x="35" y="203"/>
                </a:cubicBezTo>
                <a:cubicBezTo>
                  <a:pt x="37" y="210"/>
                  <a:pt x="45" y="212"/>
                  <a:pt x="49" y="218"/>
                </a:cubicBezTo>
                <a:cubicBezTo>
                  <a:pt x="50" y="225"/>
                  <a:pt x="69" y="234"/>
                  <a:pt x="77" y="235"/>
                </a:cubicBezTo>
                <a:cubicBezTo>
                  <a:pt x="86" y="234"/>
                  <a:pt x="120" y="214"/>
                  <a:pt x="119" y="215"/>
                </a:cubicBezTo>
                <a:cubicBezTo>
                  <a:pt x="105" y="227"/>
                  <a:pt x="75" y="251"/>
                  <a:pt x="86" y="273"/>
                </a:cubicBezTo>
                <a:cubicBezTo>
                  <a:pt x="93" y="278"/>
                  <a:pt x="94" y="281"/>
                  <a:pt x="98" y="289"/>
                </a:cubicBezTo>
                <a:cubicBezTo>
                  <a:pt x="102" y="292"/>
                  <a:pt x="107" y="293"/>
                  <a:pt x="111" y="297"/>
                </a:cubicBezTo>
                <a:cubicBezTo>
                  <a:pt x="117" y="306"/>
                  <a:pt x="127" y="299"/>
                  <a:pt x="136" y="305"/>
                </a:cubicBezTo>
                <a:cubicBezTo>
                  <a:pt x="143" y="307"/>
                  <a:pt x="155" y="305"/>
                  <a:pt x="161" y="304"/>
                </a:cubicBezTo>
                <a:cubicBezTo>
                  <a:pt x="168" y="298"/>
                  <a:pt x="176" y="297"/>
                  <a:pt x="181" y="292"/>
                </a:cubicBezTo>
                <a:cubicBezTo>
                  <a:pt x="186" y="287"/>
                  <a:pt x="189" y="283"/>
                  <a:pt x="191" y="277"/>
                </a:cubicBezTo>
                <a:cubicBezTo>
                  <a:pt x="191" y="274"/>
                  <a:pt x="196" y="212"/>
                  <a:pt x="197" y="213"/>
                </a:cubicBezTo>
                <a:cubicBezTo>
                  <a:pt x="203" y="225"/>
                  <a:pt x="207" y="250"/>
                  <a:pt x="218" y="257"/>
                </a:cubicBezTo>
                <a:cubicBezTo>
                  <a:pt x="219" y="259"/>
                  <a:pt x="221" y="261"/>
                  <a:pt x="223" y="258"/>
                </a:cubicBezTo>
                <a:cubicBezTo>
                  <a:pt x="226" y="245"/>
                  <a:pt x="209" y="229"/>
                  <a:pt x="204" y="218"/>
                </a:cubicBezTo>
                <a:cubicBezTo>
                  <a:pt x="199" y="202"/>
                  <a:pt x="200" y="206"/>
                  <a:pt x="209" y="210"/>
                </a:cubicBezTo>
                <a:cubicBezTo>
                  <a:pt x="226" y="221"/>
                  <a:pt x="244" y="228"/>
                  <a:pt x="261" y="239"/>
                </a:cubicBezTo>
                <a:cubicBezTo>
                  <a:pt x="270" y="243"/>
                  <a:pt x="280" y="243"/>
                  <a:pt x="289" y="240"/>
                </a:cubicBezTo>
                <a:cubicBezTo>
                  <a:pt x="293" y="234"/>
                  <a:pt x="303" y="234"/>
                  <a:pt x="305" y="229"/>
                </a:cubicBezTo>
                <a:cubicBezTo>
                  <a:pt x="307" y="222"/>
                  <a:pt x="318" y="219"/>
                  <a:pt x="318" y="212"/>
                </a:cubicBezTo>
                <a:cubicBezTo>
                  <a:pt x="320" y="204"/>
                  <a:pt x="328" y="198"/>
                  <a:pt x="327" y="190"/>
                </a:cubicBezTo>
                <a:cubicBezTo>
                  <a:pt x="326" y="187"/>
                  <a:pt x="326" y="181"/>
                  <a:pt x="327" y="178"/>
                </a:cubicBezTo>
                <a:cubicBezTo>
                  <a:pt x="331" y="171"/>
                  <a:pt x="319" y="162"/>
                  <a:pt x="321" y="153"/>
                </a:cubicBezTo>
                <a:cubicBezTo>
                  <a:pt x="321" y="149"/>
                  <a:pt x="316" y="147"/>
                  <a:pt x="313" y="145"/>
                </a:cubicBezTo>
                <a:cubicBezTo>
                  <a:pt x="294" y="133"/>
                  <a:pt x="274" y="141"/>
                  <a:pt x="255" y="146"/>
                </a:cubicBezTo>
                <a:cubicBezTo>
                  <a:pt x="253" y="146"/>
                  <a:pt x="284" y="132"/>
                  <a:pt x="289" y="128"/>
                </a:cubicBezTo>
                <a:cubicBezTo>
                  <a:pt x="297" y="120"/>
                  <a:pt x="297" y="103"/>
                  <a:pt x="295" y="93"/>
                </a:cubicBezTo>
                <a:cubicBezTo>
                  <a:pt x="293" y="91"/>
                  <a:pt x="292" y="86"/>
                  <a:pt x="292" y="83"/>
                </a:cubicBezTo>
                <a:cubicBezTo>
                  <a:pt x="295" y="75"/>
                  <a:pt x="285" y="68"/>
                  <a:pt x="288" y="60"/>
                </a:cubicBezTo>
                <a:cubicBezTo>
                  <a:pt x="288" y="52"/>
                  <a:pt x="286" y="49"/>
                  <a:pt x="288" y="41"/>
                </a:cubicBezTo>
                <a:cubicBezTo>
                  <a:pt x="288" y="35"/>
                  <a:pt x="281" y="21"/>
                  <a:pt x="276" y="17"/>
                </a:cubicBezTo>
                <a:cubicBezTo>
                  <a:pt x="260" y="0"/>
                  <a:pt x="233" y="30"/>
                  <a:pt x="224" y="42"/>
                </a:cubicBezTo>
                <a:cubicBezTo>
                  <a:pt x="206" y="72"/>
                  <a:pt x="194" y="111"/>
                  <a:pt x="189" y="145"/>
                </a:cubicBezTo>
                <a:cubicBezTo>
                  <a:pt x="188" y="146"/>
                  <a:pt x="187" y="167"/>
                  <a:pt x="186" y="167"/>
                </a:cubicBezTo>
                <a:cubicBezTo>
                  <a:pt x="185" y="166"/>
                  <a:pt x="183" y="166"/>
                  <a:pt x="182" y="165"/>
                </a:cubicBezTo>
                <a:cubicBezTo>
                  <a:pt x="181" y="165"/>
                  <a:pt x="181" y="165"/>
                  <a:pt x="181" y="1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 rot="16200000" flipH="1">
            <a:off x="4686371" y="3562295"/>
            <a:ext cx="244009" cy="227488"/>
          </a:xfrm>
          <a:custGeom>
            <a:avLst/>
            <a:gdLst>
              <a:gd name="T0" fmla="*/ 108 w 234"/>
              <a:gd name="T1" fmla="*/ 118 h 219"/>
              <a:gd name="T2" fmla="*/ 108 w 234"/>
              <a:gd name="T3" fmla="*/ 117 h 219"/>
              <a:gd name="T4" fmla="*/ 136 w 234"/>
              <a:gd name="T5" fmla="*/ 96 h 219"/>
              <a:gd name="T6" fmla="*/ 144 w 234"/>
              <a:gd name="T7" fmla="*/ 90 h 219"/>
              <a:gd name="T8" fmla="*/ 144 w 234"/>
              <a:gd name="T9" fmla="*/ 89 h 219"/>
              <a:gd name="T10" fmla="*/ 127 w 234"/>
              <a:gd name="T11" fmla="*/ 104 h 219"/>
              <a:gd name="T12" fmla="*/ 108 w 234"/>
              <a:gd name="T13" fmla="*/ 117 h 219"/>
              <a:gd name="T14" fmla="*/ 105 w 234"/>
              <a:gd name="T15" fmla="*/ 114 h 219"/>
              <a:gd name="T16" fmla="*/ 105 w 234"/>
              <a:gd name="T17" fmla="*/ 114 h 219"/>
              <a:gd name="T18" fmla="*/ 106 w 234"/>
              <a:gd name="T19" fmla="*/ 104 h 219"/>
              <a:gd name="T20" fmla="*/ 110 w 234"/>
              <a:gd name="T21" fmla="*/ 80 h 219"/>
              <a:gd name="T22" fmla="*/ 108 w 234"/>
              <a:gd name="T23" fmla="*/ 84 h 219"/>
              <a:gd name="T24" fmla="*/ 105 w 234"/>
              <a:gd name="T25" fmla="*/ 113 h 219"/>
              <a:gd name="T26" fmla="*/ 104 w 234"/>
              <a:gd name="T27" fmla="*/ 114 h 219"/>
              <a:gd name="T28" fmla="*/ 103 w 234"/>
              <a:gd name="T29" fmla="*/ 116 h 219"/>
              <a:gd name="T30" fmla="*/ 98 w 234"/>
              <a:gd name="T31" fmla="*/ 113 h 219"/>
              <a:gd name="T32" fmla="*/ 80 w 234"/>
              <a:gd name="T33" fmla="*/ 35 h 219"/>
              <a:gd name="T34" fmla="*/ 45 w 234"/>
              <a:gd name="T35" fmla="*/ 9 h 219"/>
              <a:gd name="T36" fmla="*/ 34 w 234"/>
              <a:gd name="T37" fmla="*/ 27 h 219"/>
              <a:gd name="T38" fmla="*/ 31 w 234"/>
              <a:gd name="T39" fmla="*/ 46 h 219"/>
              <a:gd name="T40" fmla="*/ 27 w 234"/>
              <a:gd name="T41" fmla="*/ 59 h 219"/>
              <a:gd name="T42" fmla="*/ 28 w 234"/>
              <a:gd name="T43" fmla="*/ 82 h 219"/>
              <a:gd name="T44" fmla="*/ 55 w 234"/>
              <a:gd name="T45" fmla="*/ 100 h 219"/>
              <a:gd name="T46" fmla="*/ 9 w 234"/>
              <a:gd name="T47" fmla="*/ 101 h 219"/>
              <a:gd name="T48" fmla="*/ 4 w 234"/>
              <a:gd name="T49" fmla="*/ 114 h 219"/>
              <a:gd name="T50" fmla="*/ 4 w 234"/>
              <a:gd name="T51" fmla="*/ 125 h 219"/>
              <a:gd name="T52" fmla="*/ 8 w 234"/>
              <a:gd name="T53" fmla="*/ 142 h 219"/>
              <a:gd name="T54" fmla="*/ 18 w 234"/>
              <a:gd name="T55" fmla="*/ 157 h 219"/>
              <a:gd name="T56" fmla="*/ 32 w 234"/>
              <a:gd name="T57" fmla="*/ 165 h 219"/>
              <a:gd name="T58" fmla="*/ 44 w 234"/>
              <a:gd name="T59" fmla="*/ 165 h 219"/>
              <a:gd name="T60" fmla="*/ 84 w 234"/>
              <a:gd name="T61" fmla="*/ 145 h 219"/>
              <a:gd name="T62" fmla="*/ 67 w 234"/>
              <a:gd name="T63" fmla="*/ 174 h 219"/>
              <a:gd name="T64" fmla="*/ 67 w 234"/>
              <a:gd name="T65" fmla="*/ 177 h 219"/>
              <a:gd name="T66" fmla="*/ 84 w 234"/>
              <a:gd name="T67" fmla="*/ 151 h 219"/>
              <a:gd name="T68" fmla="*/ 91 w 234"/>
              <a:gd name="T69" fmla="*/ 151 h 219"/>
              <a:gd name="T70" fmla="*/ 93 w 234"/>
              <a:gd name="T71" fmla="*/ 192 h 219"/>
              <a:gd name="T72" fmla="*/ 102 w 234"/>
              <a:gd name="T73" fmla="*/ 209 h 219"/>
              <a:gd name="T74" fmla="*/ 115 w 234"/>
              <a:gd name="T75" fmla="*/ 215 h 219"/>
              <a:gd name="T76" fmla="*/ 130 w 234"/>
              <a:gd name="T77" fmla="*/ 216 h 219"/>
              <a:gd name="T78" fmla="*/ 146 w 234"/>
              <a:gd name="T79" fmla="*/ 213 h 219"/>
              <a:gd name="T80" fmla="*/ 153 w 234"/>
              <a:gd name="T81" fmla="*/ 209 h 219"/>
              <a:gd name="T82" fmla="*/ 166 w 234"/>
              <a:gd name="T83" fmla="*/ 197 h 219"/>
              <a:gd name="T84" fmla="*/ 167 w 234"/>
              <a:gd name="T85" fmla="*/ 189 h 219"/>
              <a:gd name="T86" fmla="*/ 145 w 234"/>
              <a:gd name="T87" fmla="*/ 154 h 219"/>
              <a:gd name="T88" fmla="*/ 169 w 234"/>
              <a:gd name="T89" fmla="*/ 168 h 219"/>
              <a:gd name="T90" fmla="*/ 191 w 234"/>
              <a:gd name="T91" fmla="*/ 159 h 219"/>
              <a:gd name="T92" fmla="*/ 196 w 234"/>
              <a:gd name="T93" fmla="*/ 154 h 219"/>
              <a:gd name="T94" fmla="*/ 209 w 234"/>
              <a:gd name="T95" fmla="*/ 143 h 219"/>
              <a:gd name="T96" fmla="*/ 220 w 234"/>
              <a:gd name="T97" fmla="*/ 136 h 219"/>
              <a:gd name="T98" fmla="*/ 229 w 234"/>
              <a:gd name="T99" fmla="*/ 120 h 219"/>
              <a:gd name="T100" fmla="*/ 196 w 234"/>
              <a:gd name="T101" fmla="*/ 99 h 219"/>
              <a:gd name="T102" fmla="*/ 122 w 234"/>
              <a:gd name="T103" fmla="*/ 115 h 219"/>
              <a:gd name="T104" fmla="*/ 108 w 234"/>
              <a:gd name="T105" fmla="*/ 122 h 219"/>
              <a:gd name="T106" fmla="*/ 107 w 234"/>
              <a:gd name="T107" fmla="*/ 119 h 219"/>
              <a:gd name="T108" fmla="*/ 108 w 234"/>
              <a:gd name="T109" fmla="*/ 11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4" h="219">
                <a:moveTo>
                  <a:pt x="108" y="118"/>
                </a:moveTo>
                <a:cubicBezTo>
                  <a:pt x="108" y="117"/>
                  <a:pt x="108" y="117"/>
                  <a:pt x="108" y="117"/>
                </a:cubicBezTo>
                <a:cubicBezTo>
                  <a:pt x="118" y="110"/>
                  <a:pt x="127" y="104"/>
                  <a:pt x="136" y="96"/>
                </a:cubicBezTo>
                <a:cubicBezTo>
                  <a:pt x="139" y="94"/>
                  <a:pt x="142" y="92"/>
                  <a:pt x="144" y="90"/>
                </a:cubicBezTo>
                <a:cubicBezTo>
                  <a:pt x="146" y="90"/>
                  <a:pt x="147" y="89"/>
                  <a:pt x="144" y="89"/>
                </a:cubicBezTo>
                <a:cubicBezTo>
                  <a:pt x="138" y="93"/>
                  <a:pt x="133" y="99"/>
                  <a:pt x="127" y="104"/>
                </a:cubicBezTo>
                <a:cubicBezTo>
                  <a:pt x="121" y="108"/>
                  <a:pt x="114" y="112"/>
                  <a:pt x="108" y="117"/>
                </a:cubicBezTo>
                <a:cubicBezTo>
                  <a:pt x="109" y="114"/>
                  <a:pt x="104" y="118"/>
                  <a:pt x="105" y="114"/>
                </a:cubicBezTo>
                <a:cubicBezTo>
                  <a:pt x="105" y="114"/>
                  <a:pt x="105" y="114"/>
                  <a:pt x="105" y="114"/>
                </a:cubicBezTo>
                <a:cubicBezTo>
                  <a:pt x="106" y="111"/>
                  <a:pt x="105" y="106"/>
                  <a:pt x="106" y="104"/>
                </a:cubicBezTo>
                <a:cubicBezTo>
                  <a:pt x="107" y="96"/>
                  <a:pt x="107" y="88"/>
                  <a:pt x="110" y="80"/>
                </a:cubicBezTo>
                <a:cubicBezTo>
                  <a:pt x="109" y="79"/>
                  <a:pt x="108" y="84"/>
                  <a:pt x="108" y="84"/>
                </a:cubicBezTo>
                <a:cubicBezTo>
                  <a:pt x="106" y="94"/>
                  <a:pt x="106" y="104"/>
                  <a:pt x="105" y="113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4" y="114"/>
                  <a:pt x="103" y="116"/>
                  <a:pt x="103" y="116"/>
                </a:cubicBezTo>
                <a:cubicBezTo>
                  <a:pt x="97" y="116"/>
                  <a:pt x="97" y="128"/>
                  <a:pt x="98" y="113"/>
                </a:cubicBezTo>
                <a:cubicBezTo>
                  <a:pt x="98" y="88"/>
                  <a:pt x="89" y="57"/>
                  <a:pt x="80" y="35"/>
                </a:cubicBezTo>
                <a:cubicBezTo>
                  <a:pt x="75" y="25"/>
                  <a:pt x="58" y="0"/>
                  <a:pt x="45" y="9"/>
                </a:cubicBezTo>
                <a:cubicBezTo>
                  <a:pt x="40" y="12"/>
                  <a:pt x="35" y="20"/>
                  <a:pt x="34" y="27"/>
                </a:cubicBezTo>
                <a:cubicBezTo>
                  <a:pt x="35" y="30"/>
                  <a:pt x="33" y="43"/>
                  <a:pt x="31" y="46"/>
                </a:cubicBezTo>
                <a:cubicBezTo>
                  <a:pt x="28" y="49"/>
                  <a:pt x="30" y="55"/>
                  <a:pt x="27" y="59"/>
                </a:cubicBezTo>
                <a:cubicBezTo>
                  <a:pt x="24" y="63"/>
                  <a:pt x="25" y="77"/>
                  <a:pt x="28" y="82"/>
                </a:cubicBezTo>
                <a:cubicBezTo>
                  <a:pt x="32" y="87"/>
                  <a:pt x="56" y="100"/>
                  <a:pt x="55" y="100"/>
                </a:cubicBezTo>
                <a:cubicBezTo>
                  <a:pt x="43" y="96"/>
                  <a:pt x="17" y="86"/>
                  <a:pt x="9" y="101"/>
                </a:cubicBezTo>
                <a:cubicBezTo>
                  <a:pt x="8" y="108"/>
                  <a:pt x="7" y="109"/>
                  <a:pt x="4" y="114"/>
                </a:cubicBezTo>
                <a:cubicBezTo>
                  <a:pt x="3" y="118"/>
                  <a:pt x="4" y="121"/>
                  <a:pt x="4" y="125"/>
                </a:cubicBezTo>
                <a:cubicBezTo>
                  <a:pt x="0" y="132"/>
                  <a:pt x="8" y="135"/>
                  <a:pt x="8" y="142"/>
                </a:cubicBezTo>
                <a:cubicBezTo>
                  <a:pt x="9" y="147"/>
                  <a:pt x="15" y="154"/>
                  <a:pt x="18" y="157"/>
                </a:cubicBezTo>
                <a:cubicBezTo>
                  <a:pt x="23" y="159"/>
                  <a:pt x="27" y="163"/>
                  <a:pt x="32" y="165"/>
                </a:cubicBezTo>
                <a:cubicBezTo>
                  <a:pt x="37" y="166"/>
                  <a:pt x="40" y="166"/>
                  <a:pt x="44" y="165"/>
                </a:cubicBezTo>
                <a:cubicBezTo>
                  <a:pt x="46" y="164"/>
                  <a:pt x="84" y="144"/>
                  <a:pt x="84" y="145"/>
                </a:cubicBezTo>
                <a:cubicBezTo>
                  <a:pt x="80" y="153"/>
                  <a:pt x="67" y="164"/>
                  <a:pt x="67" y="174"/>
                </a:cubicBezTo>
                <a:cubicBezTo>
                  <a:pt x="66" y="175"/>
                  <a:pt x="65" y="177"/>
                  <a:pt x="67" y="177"/>
                </a:cubicBezTo>
                <a:cubicBezTo>
                  <a:pt x="76" y="174"/>
                  <a:pt x="79" y="158"/>
                  <a:pt x="84" y="151"/>
                </a:cubicBezTo>
                <a:cubicBezTo>
                  <a:pt x="92" y="142"/>
                  <a:pt x="90" y="144"/>
                  <a:pt x="91" y="151"/>
                </a:cubicBezTo>
                <a:cubicBezTo>
                  <a:pt x="90" y="165"/>
                  <a:pt x="93" y="178"/>
                  <a:pt x="93" y="192"/>
                </a:cubicBezTo>
                <a:cubicBezTo>
                  <a:pt x="93" y="199"/>
                  <a:pt x="97" y="205"/>
                  <a:pt x="102" y="209"/>
                </a:cubicBezTo>
                <a:cubicBezTo>
                  <a:pt x="107" y="209"/>
                  <a:pt x="111" y="215"/>
                  <a:pt x="115" y="215"/>
                </a:cubicBezTo>
                <a:cubicBezTo>
                  <a:pt x="119" y="213"/>
                  <a:pt x="125" y="219"/>
                  <a:pt x="130" y="216"/>
                </a:cubicBezTo>
                <a:cubicBezTo>
                  <a:pt x="135" y="214"/>
                  <a:pt x="142" y="217"/>
                  <a:pt x="146" y="213"/>
                </a:cubicBezTo>
                <a:cubicBezTo>
                  <a:pt x="147" y="212"/>
                  <a:pt x="151" y="209"/>
                  <a:pt x="153" y="209"/>
                </a:cubicBezTo>
                <a:cubicBezTo>
                  <a:pt x="159" y="209"/>
                  <a:pt x="159" y="199"/>
                  <a:pt x="166" y="197"/>
                </a:cubicBezTo>
                <a:cubicBezTo>
                  <a:pt x="168" y="195"/>
                  <a:pt x="167" y="191"/>
                  <a:pt x="167" y="189"/>
                </a:cubicBezTo>
                <a:cubicBezTo>
                  <a:pt x="167" y="173"/>
                  <a:pt x="155" y="164"/>
                  <a:pt x="145" y="154"/>
                </a:cubicBezTo>
                <a:cubicBezTo>
                  <a:pt x="145" y="154"/>
                  <a:pt x="165" y="167"/>
                  <a:pt x="169" y="168"/>
                </a:cubicBezTo>
                <a:cubicBezTo>
                  <a:pt x="176" y="170"/>
                  <a:pt x="186" y="164"/>
                  <a:pt x="191" y="159"/>
                </a:cubicBezTo>
                <a:cubicBezTo>
                  <a:pt x="192" y="157"/>
                  <a:pt x="194" y="155"/>
                  <a:pt x="196" y="154"/>
                </a:cubicBezTo>
                <a:cubicBezTo>
                  <a:pt x="202" y="152"/>
                  <a:pt x="203" y="144"/>
                  <a:pt x="209" y="143"/>
                </a:cubicBezTo>
                <a:cubicBezTo>
                  <a:pt x="213" y="140"/>
                  <a:pt x="214" y="137"/>
                  <a:pt x="220" y="136"/>
                </a:cubicBezTo>
                <a:cubicBezTo>
                  <a:pt x="223" y="133"/>
                  <a:pt x="229" y="124"/>
                  <a:pt x="229" y="120"/>
                </a:cubicBezTo>
                <a:cubicBezTo>
                  <a:pt x="234" y="104"/>
                  <a:pt x="206" y="99"/>
                  <a:pt x="196" y="99"/>
                </a:cubicBezTo>
                <a:cubicBezTo>
                  <a:pt x="171" y="99"/>
                  <a:pt x="144" y="106"/>
                  <a:pt x="122" y="115"/>
                </a:cubicBezTo>
                <a:cubicBezTo>
                  <a:pt x="121" y="116"/>
                  <a:pt x="108" y="122"/>
                  <a:pt x="108" y="122"/>
                </a:cubicBezTo>
                <a:cubicBezTo>
                  <a:pt x="108" y="120"/>
                  <a:pt x="107" y="120"/>
                  <a:pt x="107" y="119"/>
                </a:cubicBezTo>
                <a:lnTo>
                  <a:pt x="108" y="1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/>
          <p:cNvSpPr>
            <a:spLocks/>
          </p:cNvSpPr>
          <p:nvPr/>
        </p:nvSpPr>
        <p:spPr bwMode="auto">
          <a:xfrm rot="16200000" flipH="1">
            <a:off x="8849640" y="4315292"/>
            <a:ext cx="227488" cy="202070"/>
          </a:xfrm>
          <a:custGeom>
            <a:avLst/>
            <a:gdLst>
              <a:gd name="T0" fmla="*/ 119 w 218"/>
              <a:gd name="T1" fmla="*/ 103 h 194"/>
              <a:gd name="T2" fmla="*/ 119 w 218"/>
              <a:gd name="T3" fmla="*/ 102 h 194"/>
              <a:gd name="T4" fmla="*/ 120 w 218"/>
              <a:gd name="T5" fmla="*/ 69 h 194"/>
              <a:gd name="T6" fmla="*/ 121 w 218"/>
              <a:gd name="T7" fmla="*/ 59 h 194"/>
              <a:gd name="T8" fmla="*/ 120 w 218"/>
              <a:gd name="T9" fmla="*/ 58 h 194"/>
              <a:gd name="T10" fmla="*/ 120 w 218"/>
              <a:gd name="T11" fmla="*/ 80 h 194"/>
              <a:gd name="T12" fmla="*/ 119 w 218"/>
              <a:gd name="T13" fmla="*/ 102 h 194"/>
              <a:gd name="T14" fmla="*/ 115 w 218"/>
              <a:gd name="T15" fmla="*/ 103 h 194"/>
              <a:gd name="T16" fmla="*/ 115 w 218"/>
              <a:gd name="T17" fmla="*/ 103 h 194"/>
              <a:gd name="T18" fmla="*/ 108 w 218"/>
              <a:gd name="T19" fmla="*/ 96 h 194"/>
              <a:gd name="T20" fmla="*/ 93 w 218"/>
              <a:gd name="T21" fmla="*/ 79 h 194"/>
              <a:gd name="T22" fmla="*/ 95 w 218"/>
              <a:gd name="T23" fmla="*/ 82 h 194"/>
              <a:gd name="T24" fmla="*/ 114 w 218"/>
              <a:gd name="T25" fmla="*/ 102 h 194"/>
              <a:gd name="T26" fmla="*/ 115 w 218"/>
              <a:gd name="T27" fmla="*/ 103 h 194"/>
              <a:gd name="T28" fmla="*/ 115 w 218"/>
              <a:gd name="T29" fmla="*/ 106 h 194"/>
              <a:gd name="T30" fmla="*/ 110 w 218"/>
              <a:gd name="T31" fmla="*/ 108 h 194"/>
              <a:gd name="T32" fmla="*/ 40 w 218"/>
              <a:gd name="T33" fmla="*/ 74 h 194"/>
              <a:gd name="T34" fmla="*/ 0 w 218"/>
              <a:gd name="T35" fmla="*/ 85 h 194"/>
              <a:gd name="T36" fmla="*/ 7 w 218"/>
              <a:gd name="T37" fmla="*/ 104 h 194"/>
              <a:gd name="T38" fmla="*/ 20 w 218"/>
              <a:gd name="T39" fmla="*/ 117 h 194"/>
              <a:gd name="T40" fmla="*/ 27 w 218"/>
              <a:gd name="T41" fmla="*/ 128 h 194"/>
              <a:gd name="T42" fmla="*/ 45 w 218"/>
              <a:gd name="T43" fmla="*/ 141 h 194"/>
              <a:gd name="T44" fmla="*/ 75 w 218"/>
              <a:gd name="T45" fmla="*/ 131 h 194"/>
              <a:gd name="T46" fmla="*/ 48 w 218"/>
              <a:gd name="T47" fmla="*/ 167 h 194"/>
              <a:gd name="T48" fmla="*/ 55 w 218"/>
              <a:gd name="T49" fmla="*/ 179 h 194"/>
              <a:gd name="T50" fmla="*/ 63 w 218"/>
              <a:gd name="T51" fmla="*/ 185 h 194"/>
              <a:gd name="T52" fmla="*/ 78 w 218"/>
              <a:gd name="T53" fmla="*/ 192 h 194"/>
              <a:gd name="T54" fmla="*/ 95 w 218"/>
              <a:gd name="T55" fmla="*/ 194 h 194"/>
              <a:gd name="T56" fmla="*/ 110 w 218"/>
              <a:gd name="T57" fmla="*/ 187 h 194"/>
              <a:gd name="T58" fmla="*/ 117 w 218"/>
              <a:gd name="T59" fmla="*/ 178 h 194"/>
              <a:gd name="T60" fmla="*/ 126 w 218"/>
              <a:gd name="T61" fmla="*/ 137 h 194"/>
              <a:gd name="T62" fmla="*/ 137 w 218"/>
              <a:gd name="T63" fmla="*/ 167 h 194"/>
              <a:gd name="T64" fmla="*/ 140 w 218"/>
              <a:gd name="T65" fmla="*/ 168 h 194"/>
              <a:gd name="T66" fmla="*/ 130 w 218"/>
              <a:gd name="T67" fmla="*/ 140 h 194"/>
              <a:gd name="T68" fmla="*/ 134 w 218"/>
              <a:gd name="T69" fmla="*/ 136 h 194"/>
              <a:gd name="T70" fmla="*/ 166 w 218"/>
              <a:gd name="T71" fmla="*/ 159 h 194"/>
              <a:gd name="T72" fmla="*/ 185 w 218"/>
              <a:gd name="T73" fmla="*/ 161 h 194"/>
              <a:gd name="T74" fmla="*/ 197 w 218"/>
              <a:gd name="T75" fmla="*/ 156 h 194"/>
              <a:gd name="T76" fmla="*/ 206 w 218"/>
              <a:gd name="T77" fmla="*/ 145 h 194"/>
              <a:gd name="T78" fmla="*/ 214 w 218"/>
              <a:gd name="T79" fmla="*/ 131 h 194"/>
              <a:gd name="T80" fmla="*/ 215 w 218"/>
              <a:gd name="T81" fmla="*/ 123 h 194"/>
              <a:gd name="T82" fmla="*/ 213 w 218"/>
              <a:gd name="T83" fmla="*/ 107 h 194"/>
              <a:gd name="T84" fmla="*/ 208 w 218"/>
              <a:gd name="T85" fmla="*/ 101 h 194"/>
              <a:gd name="T86" fmla="*/ 170 w 218"/>
              <a:gd name="T87" fmla="*/ 97 h 194"/>
              <a:gd name="T88" fmla="*/ 194 w 218"/>
              <a:gd name="T89" fmla="*/ 87 h 194"/>
              <a:gd name="T90" fmla="*/ 200 w 218"/>
              <a:gd name="T91" fmla="*/ 65 h 194"/>
              <a:gd name="T92" fmla="*/ 199 w 218"/>
              <a:gd name="T93" fmla="*/ 58 h 194"/>
              <a:gd name="T94" fmla="*/ 199 w 218"/>
              <a:gd name="T95" fmla="*/ 42 h 194"/>
              <a:gd name="T96" fmla="*/ 200 w 218"/>
              <a:gd name="T97" fmla="*/ 30 h 194"/>
              <a:gd name="T98" fmla="*/ 194 w 218"/>
              <a:gd name="T99" fmla="*/ 13 h 194"/>
              <a:gd name="T100" fmla="*/ 158 w 218"/>
              <a:gd name="T101" fmla="*/ 25 h 194"/>
              <a:gd name="T102" fmla="*/ 126 w 218"/>
              <a:gd name="T103" fmla="*/ 91 h 194"/>
              <a:gd name="T104" fmla="*/ 123 w 218"/>
              <a:gd name="T105" fmla="*/ 105 h 194"/>
              <a:gd name="T106" fmla="*/ 120 w 218"/>
              <a:gd name="T107" fmla="*/ 104 h 194"/>
              <a:gd name="T108" fmla="*/ 119 w 218"/>
              <a:gd name="T109" fmla="*/ 103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18" h="194">
                <a:moveTo>
                  <a:pt x="119" y="103"/>
                </a:moveTo>
                <a:cubicBezTo>
                  <a:pt x="119" y="103"/>
                  <a:pt x="119" y="102"/>
                  <a:pt x="119" y="102"/>
                </a:cubicBezTo>
                <a:cubicBezTo>
                  <a:pt x="120" y="91"/>
                  <a:pt x="121" y="80"/>
                  <a:pt x="120" y="69"/>
                </a:cubicBezTo>
                <a:cubicBezTo>
                  <a:pt x="120" y="65"/>
                  <a:pt x="121" y="62"/>
                  <a:pt x="121" y="59"/>
                </a:cubicBezTo>
                <a:cubicBezTo>
                  <a:pt x="121" y="57"/>
                  <a:pt x="121" y="56"/>
                  <a:pt x="120" y="58"/>
                </a:cubicBezTo>
                <a:cubicBezTo>
                  <a:pt x="119" y="65"/>
                  <a:pt x="120" y="73"/>
                  <a:pt x="120" y="80"/>
                </a:cubicBezTo>
                <a:cubicBezTo>
                  <a:pt x="120" y="87"/>
                  <a:pt x="119" y="95"/>
                  <a:pt x="119" y="102"/>
                </a:cubicBezTo>
                <a:cubicBezTo>
                  <a:pt x="118" y="100"/>
                  <a:pt x="118" y="106"/>
                  <a:pt x="115" y="103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3" y="100"/>
                  <a:pt x="110" y="98"/>
                  <a:pt x="108" y="96"/>
                </a:cubicBezTo>
                <a:cubicBezTo>
                  <a:pt x="103" y="91"/>
                  <a:pt x="97" y="85"/>
                  <a:pt x="93" y="79"/>
                </a:cubicBezTo>
                <a:cubicBezTo>
                  <a:pt x="91" y="79"/>
                  <a:pt x="95" y="82"/>
                  <a:pt x="95" y="82"/>
                </a:cubicBezTo>
                <a:cubicBezTo>
                  <a:pt x="100" y="90"/>
                  <a:pt x="108" y="96"/>
                  <a:pt x="114" y="102"/>
                </a:cubicBezTo>
                <a:cubicBezTo>
                  <a:pt x="115" y="103"/>
                  <a:pt x="115" y="103"/>
                  <a:pt x="115" y="103"/>
                </a:cubicBezTo>
                <a:cubicBezTo>
                  <a:pt x="114" y="103"/>
                  <a:pt x="115" y="105"/>
                  <a:pt x="115" y="106"/>
                </a:cubicBezTo>
                <a:cubicBezTo>
                  <a:pt x="112" y="110"/>
                  <a:pt x="121" y="117"/>
                  <a:pt x="110" y="108"/>
                </a:cubicBezTo>
                <a:cubicBezTo>
                  <a:pt x="92" y="93"/>
                  <a:pt x="63" y="80"/>
                  <a:pt x="40" y="74"/>
                </a:cubicBezTo>
                <a:cubicBezTo>
                  <a:pt x="30" y="72"/>
                  <a:pt x="2" y="70"/>
                  <a:pt x="0" y="85"/>
                </a:cubicBezTo>
                <a:cubicBezTo>
                  <a:pt x="0" y="91"/>
                  <a:pt x="3" y="99"/>
                  <a:pt x="7" y="104"/>
                </a:cubicBezTo>
                <a:cubicBezTo>
                  <a:pt x="10" y="105"/>
                  <a:pt x="19" y="114"/>
                  <a:pt x="20" y="117"/>
                </a:cubicBezTo>
                <a:cubicBezTo>
                  <a:pt x="20" y="122"/>
                  <a:pt x="26" y="124"/>
                  <a:pt x="27" y="128"/>
                </a:cubicBezTo>
                <a:cubicBezTo>
                  <a:pt x="28" y="133"/>
                  <a:pt x="40" y="141"/>
                  <a:pt x="45" y="141"/>
                </a:cubicBezTo>
                <a:cubicBezTo>
                  <a:pt x="51" y="141"/>
                  <a:pt x="75" y="131"/>
                  <a:pt x="75" y="131"/>
                </a:cubicBezTo>
                <a:cubicBezTo>
                  <a:pt x="64" y="138"/>
                  <a:pt x="42" y="152"/>
                  <a:pt x="48" y="167"/>
                </a:cubicBezTo>
                <a:cubicBezTo>
                  <a:pt x="52" y="171"/>
                  <a:pt x="53" y="173"/>
                  <a:pt x="55" y="179"/>
                </a:cubicBezTo>
                <a:cubicBezTo>
                  <a:pt x="57" y="181"/>
                  <a:pt x="60" y="182"/>
                  <a:pt x="63" y="185"/>
                </a:cubicBezTo>
                <a:cubicBezTo>
                  <a:pt x="66" y="192"/>
                  <a:pt x="73" y="188"/>
                  <a:pt x="78" y="192"/>
                </a:cubicBezTo>
                <a:cubicBezTo>
                  <a:pt x="83" y="194"/>
                  <a:pt x="91" y="194"/>
                  <a:pt x="95" y="194"/>
                </a:cubicBezTo>
                <a:cubicBezTo>
                  <a:pt x="100" y="191"/>
                  <a:pt x="105" y="191"/>
                  <a:pt x="110" y="187"/>
                </a:cubicBezTo>
                <a:cubicBezTo>
                  <a:pt x="113" y="185"/>
                  <a:pt x="115" y="182"/>
                  <a:pt x="117" y="178"/>
                </a:cubicBezTo>
                <a:cubicBezTo>
                  <a:pt x="118" y="176"/>
                  <a:pt x="125" y="136"/>
                  <a:pt x="126" y="137"/>
                </a:cubicBezTo>
                <a:cubicBezTo>
                  <a:pt x="129" y="145"/>
                  <a:pt x="130" y="161"/>
                  <a:pt x="137" y="167"/>
                </a:cubicBezTo>
                <a:cubicBezTo>
                  <a:pt x="137" y="168"/>
                  <a:pt x="138" y="170"/>
                  <a:pt x="140" y="168"/>
                </a:cubicBezTo>
                <a:cubicBezTo>
                  <a:pt x="143" y="160"/>
                  <a:pt x="133" y="148"/>
                  <a:pt x="130" y="140"/>
                </a:cubicBezTo>
                <a:cubicBezTo>
                  <a:pt x="129" y="129"/>
                  <a:pt x="129" y="132"/>
                  <a:pt x="134" y="136"/>
                </a:cubicBezTo>
                <a:cubicBezTo>
                  <a:pt x="145" y="144"/>
                  <a:pt x="156" y="150"/>
                  <a:pt x="166" y="159"/>
                </a:cubicBezTo>
                <a:cubicBezTo>
                  <a:pt x="172" y="162"/>
                  <a:pt x="178" y="163"/>
                  <a:pt x="185" y="161"/>
                </a:cubicBezTo>
                <a:cubicBezTo>
                  <a:pt x="188" y="158"/>
                  <a:pt x="194" y="159"/>
                  <a:pt x="197" y="156"/>
                </a:cubicBezTo>
                <a:cubicBezTo>
                  <a:pt x="198" y="151"/>
                  <a:pt x="206" y="150"/>
                  <a:pt x="206" y="145"/>
                </a:cubicBezTo>
                <a:cubicBezTo>
                  <a:pt x="208" y="140"/>
                  <a:pt x="214" y="137"/>
                  <a:pt x="214" y="131"/>
                </a:cubicBezTo>
                <a:cubicBezTo>
                  <a:pt x="214" y="130"/>
                  <a:pt x="214" y="125"/>
                  <a:pt x="215" y="123"/>
                </a:cubicBezTo>
                <a:cubicBezTo>
                  <a:pt x="218" y="119"/>
                  <a:pt x="211" y="112"/>
                  <a:pt x="213" y="107"/>
                </a:cubicBezTo>
                <a:cubicBezTo>
                  <a:pt x="213" y="104"/>
                  <a:pt x="210" y="102"/>
                  <a:pt x="208" y="101"/>
                </a:cubicBezTo>
                <a:cubicBezTo>
                  <a:pt x="197" y="91"/>
                  <a:pt x="183" y="95"/>
                  <a:pt x="170" y="97"/>
                </a:cubicBezTo>
                <a:cubicBezTo>
                  <a:pt x="169" y="96"/>
                  <a:pt x="190" y="89"/>
                  <a:pt x="194" y="87"/>
                </a:cubicBezTo>
                <a:cubicBezTo>
                  <a:pt x="200" y="83"/>
                  <a:pt x="201" y="72"/>
                  <a:pt x="200" y="65"/>
                </a:cubicBezTo>
                <a:cubicBezTo>
                  <a:pt x="200" y="63"/>
                  <a:pt x="199" y="60"/>
                  <a:pt x="199" y="58"/>
                </a:cubicBezTo>
                <a:cubicBezTo>
                  <a:pt x="202" y="52"/>
                  <a:pt x="196" y="47"/>
                  <a:pt x="199" y="42"/>
                </a:cubicBezTo>
                <a:cubicBezTo>
                  <a:pt x="199" y="37"/>
                  <a:pt x="198" y="35"/>
                  <a:pt x="200" y="30"/>
                </a:cubicBezTo>
                <a:cubicBezTo>
                  <a:pt x="200" y="25"/>
                  <a:pt x="197" y="16"/>
                  <a:pt x="194" y="13"/>
                </a:cubicBezTo>
                <a:cubicBezTo>
                  <a:pt x="184" y="0"/>
                  <a:pt x="165" y="18"/>
                  <a:pt x="158" y="25"/>
                </a:cubicBezTo>
                <a:cubicBezTo>
                  <a:pt x="143" y="44"/>
                  <a:pt x="132" y="68"/>
                  <a:pt x="126" y="91"/>
                </a:cubicBezTo>
                <a:cubicBezTo>
                  <a:pt x="126" y="92"/>
                  <a:pt x="123" y="105"/>
                  <a:pt x="123" y="105"/>
                </a:cubicBezTo>
                <a:cubicBezTo>
                  <a:pt x="122" y="104"/>
                  <a:pt x="121" y="104"/>
                  <a:pt x="120" y="104"/>
                </a:cubicBezTo>
                <a:lnTo>
                  <a:pt x="119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9"/>
          <p:cNvSpPr>
            <a:spLocks/>
          </p:cNvSpPr>
          <p:nvPr/>
        </p:nvSpPr>
        <p:spPr bwMode="auto">
          <a:xfrm rot="16200000" flipH="1">
            <a:off x="7684878" y="4087169"/>
            <a:ext cx="349492" cy="348221"/>
          </a:xfrm>
          <a:custGeom>
            <a:avLst/>
            <a:gdLst>
              <a:gd name="T0" fmla="*/ 0 w 275"/>
              <a:gd name="T1" fmla="*/ 274 h 274"/>
              <a:gd name="T2" fmla="*/ 275 w 275"/>
              <a:gd name="T3" fmla="*/ 0 h 274"/>
              <a:gd name="T4" fmla="*/ 0 w 275"/>
              <a:gd name="T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5" h="274">
                <a:moveTo>
                  <a:pt x="0" y="274"/>
                </a:moveTo>
                <a:lnTo>
                  <a:pt x="275" y="0"/>
                </a:lnTo>
                <a:lnTo>
                  <a:pt x="0" y="27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rot="16200000" flipH="1" flipV="1">
            <a:off x="7684878" y="4087169"/>
            <a:ext cx="349492" cy="348221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1"/>
          <p:cNvSpPr>
            <a:spLocks/>
          </p:cNvSpPr>
          <p:nvPr/>
        </p:nvSpPr>
        <p:spPr bwMode="auto">
          <a:xfrm rot="16200000" flipH="1">
            <a:off x="7681702" y="4101770"/>
            <a:ext cx="357118" cy="357118"/>
          </a:xfrm>
          <a:custGeom>
            <a:avLst/>
            <a:gdLst>
              <a:gd name="T0" fmla="*/ 7 w 281"/>
              <a:gd name="T1" fmla="*/ 281 h 281"/>
              <a:gd name="T2" fmla="*/ 281 w 281"/>
              <a:gd name="T3" fmla="*/ 7 h 281"/>
              <a:gd name="T4" fmla="*/ 275 w 281"/>
              <a:gd name="T5" fmla="*/ 0 h 281"/>
              <a:gd name="T6" fmla="*/ 0 w 281"/>
              <a:gd name="T7" fmla="*/ 274 h 281"/>
              <a:gd name="T8" fmla="*/ 7 w 281"/>
              <a:gd name="T9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" h="281">
                <a:moveTo>
                  <a:pt x="7" y="281"/>
                </a:moveTo>
                <a:lnTo>
                  <a:pt x="281" y="7"/>
                </a:lnTo>
                <a:lnTo>
                  <a:pt x="275" y="0"/>
                </a:lnTo>
                <a:lnTo>
                  <a:pt x="0" y="274"/>
                </a:lnTo>
                <a:lnTo>
                  <a:pt x="7" y="28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6" name="Freeform 12"/>
          <p:cNvSpPr>
            <a:spLocks/>
          </p:cNvSpPr>
          <p:nvPr/>
        </p:nvSpPr>
        <p:spPr bwMode="auto">
          <a:xfrm rot="16200000" flipH="1">
            <a:off x="7681702" y="4082720"/>
            <a:ext cx="357118" cy="357118"/>
          </a:xfrm>
          <a:custGeom>
            <a:avLst/>
            <a:gdLst>
              <a:gd name="T0" fmla="*/ 7 w 281"/>
              <a:gd name="T1" fmla="*/ 281 h 281"/>
              <a:gd name="T2" fmla="*/ 281 w 281"/>
              <a:gd name="T3" fmla="*/ 7 h 281"/>
              <a:gd name="T4" fmla="*/ 275 w 281"/>
              <a:gd name="T5" fmla="*/ 0 h 281"/>
              <a:gd name="T6" fmla="*/ 0 w 281"/>
              <a:gd name="T7" fmla="*/ 274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1" h="281">
                <a:moveTo>
                  <a:pt x="7" y="281"/>
                </a:moveTo>
                <a:lnTo>
                  <a:pt x="281" y="7"/>
                </a:lnTo>
                <a:lnTo>
                  <a:pt x="275" y="0"/>
                </a:lnTo>
                <a:lnTo>
                  <a:pt x="0" y="2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7"/>
          <p:cNvSpPr>
            <a:spLocks/>
          </p:cNvSpPr>
          <p:nvPr/>
        </p:nvSpPr>
        <p:spPr bwMode="auto">
          <a:xfrm rot="16200000" flipH="1">
            <a:off x="8033735" y="1640088"/>
            <a:ext cx="349492" cy="349492"/>
          </a:xfrm>
          <a:custGeom>
            <a:avLst/>
            <a:gdLst>
              <a:gd name="T0" fmla="*/ 0 w 275"/>
              <a:gd name="T1" fmla="*/ 275 h 275"/>
              <a:gd name="T2" fmla="*/ 275 w 275"/>
              <a:gd name="T3" fmla="*/ 0 h 275"/>
              <a:gd name="T4" fmla="*/ 0 w 275"/>
              <a:gd name="T5" fmla="*/ 275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75" h="275">
                <a:moveTo>
                  <a:pt x="0" y="275"/>
                </a:moveTo>
                <a:lnTo>
                  <a:pt x="275" y="0"/>
                </a:lnTo>
                <a:lnTo>
                  <a:pt x="0" y="27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18"/>
          <p:cNvSpPr>
            <a:spLocks noChangeShapeType="1"/>
          </p:cNvSpPr>
          <p:nvPr/>
        </p:nvSpPr>
        <p:spPr bwMode="auto">
          <a:xfrm rot="16200000" flipH="1" flipV="1">
            <a:off x="8033735" y="1640088"/>
            <a:ext cx="349492" cy="34949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19"/>
          <p:cNvSpPr>
            <a:spLocks/>
          </p:cNvSpPr>
          <p:nvPr/>
        </p:nvSpPr>
        <p:spPr bwMode="auto">
          <a:xfrm rot="16200000" flipH="1">
            <a:off x="8030559" y="1635641"/>
            <a:ext cx="357118" cy="358388"/>
          </a:xfrm>
          <a:custGeom>
            <a:avLst/>
            <a:gdLst>
              <a:gd name="T0" fmla="*/ 7 w 281"/>
              <a:gd name="T1" fmla="*/ 282 h 282"/>
              <a:gd name="T2" fmla="*/ 281 w 281"/>
              <a:gd name="T3" fmla="*/ 7 h 282"/>
              <a:gd name="T4" fmla="*/ 274 w 281"/>
              <a:gd name="T5" fmla="*/ 0 h 282"/>
              <a:gd name="T6" fmla="*/ 0 w 281"/>
              <a:gd name="T7" fmla="*/ 275 h 282"/>
              <a:gd name="T8" fmla="*/ 7 w 281"/>
              <a:gd name="T9" fmla="*/ 282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" h="282">
                <a:moveTo>
                  <a:pt x="7" y="282"/>
                </a:moveTo>
                <a:lnTo>
                  <a:pt x="281" y="7"/>
                </a:lnTo>
                <a:lnTo>
                  <a:pt x="274" y="0"/>
                </a:lnTo>
                <a:lnTo>
                  <a:pt x="0" y="275"/>
                </a:lnTo>
                <a:lnTo>
                  <a:pt x="7" y="28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0"/>
          <p:cNvSpPr>
            <a:spLocks/>
          </p:cNvSpPr>
          <p:nvPr/>
        </p:nvSpPr>
        <p:spPr bwMode="auto">
          <a:xfrm rot="16200000" flipH="1">
            <a:off x="8030559" y="1635641"/>
            <a:ext cx="357118" cy="358388"/>
          </a:xfrm>
          <a:custGeom>
            <a:avLst/>
            <a:gdLst>
              <a:gd name="T0" fmla="*/ 7 w 281"/>
              <a:gd name="T1" fmla="*/ 282 h 282"/>
              <a:gd name="T2" fmla="*/ 281 w 281"/>
              <a:gd name="T3" fmla="*/ 7 h 282"/>
              <a:gd name="T4" fmla="*/ 274 w 281"/>
              <a:gd name="T5" fmla="*/ 0 h 282"/>
              <a:gd name="T6" fmla="*/ 0 w 281"/>
              <a:gd name="T7" fmla="*/ 275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1" h="282">
                <a:moveTo>
                  <a:pt x="7" y="282"/>
                </a:moveTo>
                <a:lnTo>
                  <a:pt x="281" y="7"/>
                </a:lnTo>
                <a:lnTo>
                  <a:pt x="274" y="0"/>
                </a:lnTo>
                <a:lnTo>
                  <a:pt x="0" y="27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162"/>
          <p:cNvSpPr>
            <a:spLocks/>
          </p:cNvSpPr>
          <p:nvPr/>
        </p:nvSpPr>
        <p:spPr bwMode="auto">
          <a:xfrm rot="16200000" flipH="1">
            <a:off x="5380138" y="4213622"/>
            <a:ext cx="241467" cy="228758"/>
          </a:xfrm>
          <a:custGeom>
            <a:avLst/>
            <a:gdLst>
              <a:gd name="T0" fmla="*/ 128 w 232"/>
              <a:gd name="T1" fmla="*/ 118 h 220"/>
              <a:gd name="T2" fmla="*/ 127 w 232"/>
              <a:gd name="T3" fmla="*/ 117 h 220"/>
              <a:gd name="T4" fmla="*/ 121 w 232"/>
              <a:gd name="T5" fmla="*/ 83 h 220"/>
              <a:gd name="T6" fmla="*/ 120 w 232"/>
              <a:gd name="T7" fmla="*/ 73 h 220"/>
              <a:gd name="T8" fmla="*/ 119 w 232"/>
              <a:gd name="T9" fmla="*/ 73 h 220"/>
              <a:gd name="T10" fmla="*/ 124 w 232"/>
              <a:gd name="T11" fmla="*/ 94 h 220"/>
              <a:gd name="T12" fmla="*/ 127 w 232"/>
              <a:gd name="T13" fmla="*/ 118 h 220"/>
              <a:gd name="T14" fmla="*/ 123 w 232"/>
              <a:gd name="T15" fmla="*/ 119 h 220"/>
              <a:gd name="T16" fmla="*/ 123 w 232"/>
              <a:gd name="T17" fmla="*/ 119 h 220"/>
              <a:gd name="T18" fmla="*/ 115 w 232"/>
              <a:gd name="T19" fmla="*/ 114 h 220"/>
              <a:gd name="T20" fmla="*/ 95 w 232"/>
              <a:gd name="T21" fmla="*/ 99 h 220"/>
              <a:gd name="T22" fmla="*/ 98 w 232"/>
              <a:gd name="T23" fmla="*/ 102 h 220"/>
              <a:gd name="T24" fmla="*/ 122 w 232"/>
              <a:gd name="T25" fmla="*/ 119 h 220"/>
              <a:gd name="T26" fmla="*/ 123 w 232"/>
              <a:gd name="T27" fmla="*/ 119 h 220"/>
              <a:gd name="T28" fmla="*/ 124 w 232"/>
              <a:gd name="T29" fmla="*/ 122 h 220"/>
              <a:gd name="T30" fmla="*/ 119 w 232"/>
              <a:gd name="T31" fmla="*/ 125 h 220"/>
              <a:gd name="T32" fmla="*/ 41 w 232"/>
              <a:gd name="T33" fmla="*/ 105 h 220"/>
              <a:gd name="T34" fmla="*/ 2 w 232"/>
              <a:gd name="T35" fmla="*/ 125 h 220"/>
              <a:gd name="T36" fmla="*/ 13 w 232"/>
              <a:gd name="T37" fmla="*/ 142 h 220"/>
              <a:gd name="T38" fmla="*/ 29 w 232"/>
              <a:gd name="T39" fmla="*/ 153 h 220"/>
              <a:gd name="T40" fmla="*/ 39 w 232"/>
              <a:gd name="T41" fmla="*/ 163 h 220"/>
              <a:gd name="T42" fmla="*/ 59 w 232"/>
              <a:gd name="T43" fmla="*/ 173 h 220"/>
              <a:gd name="T44" fmla="*/ 88 w 232"/>
              <a:gd name="T45" fmla="*/ 157 h 220"/>
              <a:gd name="T46" fmla="*/ 68 w 232"/>
              <a:gd name="T47" fmla="*/ 199 h 220"/>
              <a:gd name="T48" fmla="*/ 77 w 232"/>
              <a:gd name="T49" fmla="*/ 209 h 220"/>
              <a:gd name="T50" fmla="*/ 87 w 232"/>
              <a:gd name="T51" fmla="*/ 214 h 220"/>
              <a:gd name="T52" fmla="*/ 104 w 232"/>
              <a:gd name="T53" fmla="*/ 218 h 220"/>
              <a:gd name="T54" fmla="*/ 122 w 232"/>
              <a:gd name="T55" fmla="*/ 216 h 220"/>
              <a:gd name="T56" fmla="*/ 135 w 232"/>
              <a:gd name="T57" fmla="*/ 206 h 220"/>
              <a:gd name="T58" fmla="*/ 141 w 232"/>
              <a:gd name="T59" fmla="*/ 196 h 220"/>
              <a:gd name="T60" fmla="*/ 141 w 232"/>
              <a:gd name="T61" fmla="*/ 151 h 220"/>
              <a:gd name="T62" fmla="*/ 159 w 232"/>
              <a:gd name="T63" fmla="*/ 180 h 220"/>
              <a:gd name="T64" fmla="*/ 162 w 232"/>
              <a:gd name="T65" fmla="*/ 181 h 220"/>
              <a:gd name="T66" fmla="*/ 146 w 232"/>
              <a:gd name="T67" fmla="*/ 154 h 220"/>
              <a:gd name="T68" fmla="*/ 150 w 232"/>
              <a:gd name="T69" fmla="*/ 148 h 220"/>
              <a:gd name="T70" fmla="*/ 187 w 232"/>
              <a:gd name="T71" fmla="*/ 165 h 220"/>
              <a:gd name="T72" fmla="*/ 207 w 232"/>
              <a:gd name="T73" fmla="*/ 164 h 220"/>
              <a:gd name="T74" fmla="*/ 217 w 232"/>
              <a:gd name="T75" fmla="*/ 156 h 220"/>
              <a:gd name="T76" fmla="*/ 225 w 232"/>
              <a:gd name="T77" fmla="*/ 143 h 220"/>
              <a:gd name="T78" fmla="*/ 230 w 232"/>
              <a:gd name="T79" fmla="*/ 127 h 220"/>
              <a:gd name="T80" fmla="*/ 229 w 232"/>
              <a:gd name="T81" fmla="*/ 119 h 220"/>
              <a:gd name="T82" fmla="*/ 224 w 232"/>
              <a:gd name="T83" fmla="*/ 102 h 220"/>
              <a:gd name="T84" fmla="*/ 218 w 232"/>
              <a:gd name="T85" fmla="*/ 97 h 220"/>
              <a:gd name="T86" fmla="*/ 177 w 232"/>
              <a:gd name="T87" fmla="*/ 101 h 220"/>
              <a:gd name="T88" fmla="*/ 200 w 232"/>
              <a:gd name="T89" fmla="*/ 87 h 220"/>
              <a:gd name="T90" fmla="*/ 202 w 232"/>
              <a:gd name="T91" fmla="*/ 62 h 220"/>
              <a:gd name="T92" fmla="*/ 200 w 232"/>
              <a:gd name="T93" fmla="*/ 55 h 220"/>
              <a:gd name="T94" fmla="*/ 196 w 232"/>
              <a:gd name="T95" fmla="*/ 40 h 220"/>
              <a:gd name="T96" fmla="*/ 194 w 232"/>
              <a:gd name="T97" fmla="*/ 26 h 220"/>
              <a:gd name="T98" fmla="*/ 185 w 232"/>
              <a:gd name="T99" fmla="*/ 11 h 220"/>
              <a:gd name="T100" fmla="*/ 150 w 232"/>
              <a:gd name="T101" fmla="*/ 31 h 220"/>
              <a:gd name="T102" fmla="*/ 132 w 232"/>
              <a:gd name="T103" fmla="*/ 104 h 220"/>
              <a:gd name="T104" fmla="*/ 131 w 232"/>
              <a:gd name="T105" fmla="*/ 120 h 220"/>
              <a:gd name="T106" fmla="*/ 128 w 232"/>
              <a:gd name="T107" fmla="*/ 119 h 220"/>
              <a:gd name="T108" fmla="*/ 128 w 232"/>
              <a:gd name="T109" fmla="*/ 118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220">
                <a:moveTo>
                  <a:pt x="128" y="118"/>
                </a:moveTo>
                <a:cubicBezTo>
                  <a:pt x="127" y="118"/>
                  <a:pt x="127" y="117"/>
                  <a:pt x="127" y="117"/>
                </a:cubicBezTo>
                <a:cubicBezTo>
                  <a:pt x="125" y="105"/>
                  <a:pt x="124" y="94"/>
                  <a:pt x="121" y="83"/>
                </a:cubicBezTo>
                <a:cubicBezTo>
                  <a:pt x="121" y="80"/>
                  <a:pt x="120" y="76"/>
                  <a:pt x="120" y="73"/>
                </a:cubicBezTo>
                <a:cubicBezTo>
                  <a:pt x="120" y="71"/>
                  <a:pt x="120" y="69"/>
                  <a:pt x="119" y="73"/>
                </a:cubicBezTo>
                <a:cubicBezTo>
                  <a:pt x="119" y="80"/>
                  <a:pt x="122" y="87"/>
                  <a:pt x="124" y="94"/>
                </a:cubicBezTo>
                <a:cubicBezTo>
                  <a:pt x="125" y="102"/>
                  <a:pt x="126" y="110"/>
                  <a:pt x="127" y="118"/>
                </a:cubicBezTo>
                <a:cubicBezTo>
                  <a:pt x="125" y="116"/>
                  <a:pt x="126" y="121"/>
                  <a:pt x="123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1" y="117"/>
                  <a:pt x="117" y="115"/>
                  <a:pt x="115" y="114"/>
                </a:cubicBezTo>
                <a:cubicBezTo>
                  <a:pt x="108" y="109"/>
                  <a:pt x="101" y="105"/>
                  <a:pt x="95" y="99"/>
                </a:cubicBezTo>
                <a:cubicBezTo>
                  <a:pt x="94" y="99"/>
                  <a:pt x="98" y="102"/>
                  <a:pt x="98" y="102"/>
                </a:cubicBezTo>
                <a:cubicBezTo>
                  <a:pt x="105" y="109"/>
                  <a:pt x="114" y="113"/>
                  <a:pt x="122" y="119"/>
                </a:cubicBezTo>
                <a:cubicBezTo>
                  <a:pt x="123" y="119"/>
                  <a:pt x="123" y="119"/>
                  <a:pt x="123" y="119"/>
                </a:cubicBezTo>
                <a:cubicBezTo>
                  <a:pt x="122" y="120"/>
                  <a:pt x="124" y="121"/>
                  <a:pt x="124" y="122"/>
                </a:cubicBezTo>
                <a:cubicBezTo>
                  <a:pt x="121" y="126"/>
                  <a:pt x="132" y="132"/>
                  <a:pt x="119" y="125"/>
                </a:cubicBezTo>
                <a:cubicBezTo>
                  <a:pt x="97" y="113"/>
                  <a:pt x="66" y="107"/>
                  <a:pt x="41" y="105"/>
                </a:cubicBezTo>
                <a:cubicBezTo>
                  <a:pt x="30" y="105"/>
                  <a:pt x="0" y="109"/>
                  <a:pt x="2" y="125"/>
                </a:cubicBezTo>
                <a:cubicBezTo>
                  <a:pt x="3" y="131"/>
                  <a:pt x="8" y="139"/>
                  <a:pt x="13" y="142"/>
                </a:cubicBezTo>
                <a:cubicBezTo>
                  <a:pt x="16" y="143"/>
                  <a:pt x="27" y="151"/>
                  <a:pt x="29" y="153"/>
                </a:cubicBezTo>
                <a:cubicBezTo>
                  <a:pt x="30" y="158"/>
                  <a:pt x="36" y="159"/>
                  <a:pt x="39" y="163"/>
                </a:cubicBezTo>
                <a:cubicBezTo>
                  <a:pt x="40" y="168"/>
                  <a:pt x="54" y="173"/>
                  <a:pt x="59" y="173"/>
                </a:cubicBezTo>
                <a:cubicBezTo>
                  <a:pt x="66" y="172"/>
                  <a:pt x="88" y="156"/>
                  <a:pt x="88" y="157"/>
                </a:cubicBezTo>
                <a:cubicBezTo>
                  <a:pt x="79" y="166"/>
                  <a:pt x="59" y="184"/>
                  <a:pt x="68" y="199"/>
                </a:cubicBezTo>
                <a:cubicBezTo>
                  <a:pt x="73" y="202"/>
                  <a:pt x="74" y="204"/>
                  <a:pt x="77" y="209"/>
                </a:cubicBezTo>
                <a:cubicBezTo>
                  <a:pt x="80" y="211"/>
                  <a:pt x="84" y="212"/>
                  <a:pt x="87" y="214"/>
                </a:cubicBezTo>
                <a:cubicBezTo>
                  <a:pt x="92" y="220"/>
                  <a:pt x="98" y="215"/>
                  <a:pt x="104" y="218"/>
                </a:cubicBezTo>
                <a:cubicBezTo>
                  <a:pt x="109" y="219"/>
                  <a:pt x="117" y="217"/>
                  <a:pt x="122" y="216"/>
                </a:cubicBezTo>
                <a:cubicBezTo>
                  <a:pt x="126" y="212"/>
                  <a:pt x="132" y="211"/>
                  <a:pt x="135" y="206"/>
                </a:cubicBezTo>
                <a:cubicBezTo>
                  <a:pt x="138" y="203"/>
                  <a:pt x="140" y="200"/>
                  <a:pt x="141" y="196"/>
                </a:cubicBezTo>
                <a:cubicBezTo>
                  <a:pt x="141" y="194"/>
                  <a:pt x="140" y="151"/>
                  <a:pt x="141" y="151"/>
                </a:cubicBezTo>
                <a:cubicBezTo>
                  <a:pt x="146" y="159"/>
                  <a:pt x="150" y="176"/>
                  <a:pt x="159" y="180"/>
                </a:cubicBezTo>
                <a:cubicBezTo>
                  <a:pt x="159" y="181"/>
                  <a:pt x="161" y="183"/>
                  <a:pt x="162" y="181"/>
                </a:cubicBezTo>
                <a:cubicBezTo>
                  <a:pt x="163" y="171"/>
                  <a:pt x="151" y="162"/>
                  <a:pt x="146" y="154"/>
                </a:cubicBezTo>
                <a:cubicBezTo>
                  <a:pt x="142" y="143"/>
                  <a:pt x="143" y="146"/>
                  <a:pt x="150" y="148"/>
                </a:cubicBezTo>
                <a:cubicBezTo>
                  <a:pt x="162" y="155"/>
                  <a:pt x="175" y="159"/>
                  <a:pt x="187" y="165"/>
                </a:cubicBezTo>
                <a:cubicBezTo>
                  <a:pt x="194" y="168"/>
                  <a:pt x="200" y="167"/>
                  <a:pt x="207" y="164"/>
                </a:cubicBezTo>
                <a:cubicBezTo>
                  <a:pt x="209" y="160"/>
                  <a:pt x="216" y="160"/>
                  <a:pt x="217" y="156"/>
                </a:cubicBezTo>
                <a:cubicBezTo>
                  <a:pt x="218" y="151"/>
                  <a:pt x="225" y="148"/>
                  <a:pt x="225" y="143"/>
                </a:cubicBezTo>
                <a:cubicBezTo>
                  <a:pt x="226" y="137"/>
                  <a:pt x="231" y="133"/>
                  <a:pt x="230" y="127"/>
                </a:cubicBezTo>
                <a:cubicBezTo>
                  <a:pt x="229" y="126"/>
                  <a:pt x="229" y="121"/>
                  <a:pt x="229" y="119"/>
                </a:cubicBezTo>
                <a:cubicBezTo>
                  <a:pt x="232" y="114"/>
                  <a:pt x="223" y="109"/>
                  <a:pt x="224" y="102"/>
                </a:cubicBezTo>
                <a:cubicBezTo>
                  <a:pt x="223" y="99"/>
                  <a:pt x="220" y="98"/>
                  <a:pt x="218" y="97"/>
                </a:cubicBezTo>
                <a:cubicBezTo>
                  <a:pt x="204" y="90"/>
                  <a:pt x="190" y="97"/>
                  <a:pt x="177" y="101"/>
                </a:cubicBezTo>
                <a:cubicBezTo>
                  <a:pt x="177" y="101"/>
                  <a:pt x="197" y="89"/>
                  <a:pt x="200" y="87"/>
                </a:cubicBezTo>
                <a:cubicBezTo>
                  <a:pt x="205" y="81"/>
                  <a:pt x="204" y="69"/>
                  <a:pt x="202" y="62"/>
                </a:cubicBezTo>
                <a:cubicBezTo>
                  <a:pt x="201" y="61"/>
                  <a:pt x="200" y="58"/>
                  <a:pt x="200" y="55"/>
                </a:cubicBezTo>
                <a:cubicBezTo>
                  <a:pt x="201" y="49"/>
                  <a:pt x="194" y="45"/>
                  <a:pt x="196" y="40"/>
                </a:cubicBezTo>
                <a:cubicBezTo>
                  <a:pt x="195" y="34"/>
                  <a:pt x="193" y="32"/>
                  <a:pt x="194" y="26"/>
                </a:cubicBezTo>
                <a:cubicBezTo>
                  <a:pt x="194" y="22"/>
                  <a:pt x="188" y="13"/>
                  <a:pt x="185" y="11"/>
                </a:cubicBezTo>
                <a:cubicBezTo>
                  <a:pt x="172" y="0"/>
                  <a:pt x="156" y="22"/>
                  <a:pt x="150" y="31"/>
                </a:cubicBezTo>
                <a:cubicBezTo>
                  <a:pt x="139" y="53"/>
                  <a:pt x="133" y="80"/>
                  <a:pt x="132" y="104"/>
                </a:cubicBezTo>
                <a:cubicBezTo>
                  <a:pt x="132" y="105"/>
                  <a:pt x="132" y="120"/>
                  <a:pt x="131" y="120"/>
                </a:cubicBezTo>
                <a:cubicBezTo>
                  <a:pt x="130" y="119"/>
                  <a:pt x="129" y="119"/>
                  <a:pt x="128" y="119"/>
                </a:cubicBezTo>
                <a:lnTo>
                  <a:pt x="128" y="1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163"/>
          <p:cNvSpPr>
            <a:spLocks/>
          </p:cNvSpPr>
          <p:nvPr/>
        </p:nvSpPr>
        <p:spPr bwMode="auto">
          <a:xfrm rot="16200000" flipH="1">
            <a:off x="6360500" y="4226914"/>
            <a:ext cx="242739" cy="227488"/>
          </a:xfrm>
          <a:custGeom>
            <a:avLst/>
            <a:gdLst>
              <a:gd name="T0" fmla="*/ 107 w 233"/>
              <a:gd name="T1" fmla="*/ 118 h 219"/>
              <a:gd name="T2" fmla="*/ 108 w 233"/>
              <a:gd name="T3" fmla="*/ 117 h 219"/>
              <a:gd name="T4" fmla="*/ 136 w 233"/>
              <a:gd name="T5" fmla="*/ 97 h 219"/>
              <a:gd name="T6" fmla="*/ 144 w 233"/>
              <a:gd name="T7" fmla="*/ 91 h 219"/>
              <a:gd name="T8" fmla="*/ 144 w 233"/>
              <a:gd name="T9" fmla="*/ 90 h 219"/>
              <a:gd name="T10" fmla="*/ 126 w 233"/>
              <a:gd name="T11" fmla="*/ 104 h 219"/>
              <a:gd name="T12" fmla="*/ 107 w 233"/>
              <a:gd name="T13" fmla="*/ 118 h 219"/>
              <a:gd name="T14" fmla="*/ 104 w 233"/>
              <a:gd name="T15" fmla="*/ 114 h 219"/>
              <a:gd name="T16" fmla="*/ 104 w 233"/>
              <a:gd name="T17" fmla="*/ 114 h 219"/>
              <a:gd name="T18" fmla="*/ 105 w 233"/>
              <a:gd name="T19" fmla="*/ 105 h 219"/>
              <a:gd name="T20" fmla="*/ 109 w 233"/>
              <a:gd name="T21" fmla="*/ 81 h 219"/>
              <a:gd name="T22" fmla="*/ 108 w 233"/>
              <a:gd name="T23" fmla="*/ 85 h 219"/>
              <a:gd name="T24" fmla="*/ 104 w 233"/>
              <a:gd name="T25" fmla="*/ 114 h 219"/>
              <a:gd name="T26" fmla="*/ 104 w 233"/>
              <a:gd name="T27" fmla="*/ 114 h 219"/>
              <a:gd name="T28" fmla="*/ 102 w 233"/>
              <a:gd name="T29" fmla="*/ 116 h 219"/>
              <a:gd name="T30" fmla="*/ 97 w 233"/>
              <a:gd name="T31" fmla="*/ 113 h 219"/>
              <a:gd name="T32" fmla="*/ 80 w 233"/>
              <a:gd name="T33" fmla="*/ 35 h 219"/>
              <a:gd name="T34" fmla="*/ 45 w 233"/>
              <a:gd name="T35" fmla="*/ 9 h 219"/>
              <a:gd name="T36" fmla="*/ 34 w 233"/>
              <a:gd name="T37" fmla="*/ 27 h 219"/>
              <a:gd name="T38" fmla="*/ 31 w 233"/>
              <a:gd name="T39" fmla="*/ 46 h 219"/>
              <a:gd name="T40" fmla="*/ 27 w 233"/>
              <a:gd name="T41" fmla="*/ 59 h 219"/>
              <a:gd name="T42" fmla="*/ 27 w 233"/>
              <a:gd name="T43" fmla="*/ 82 h 219"/>
              <a:gd name="T44" fmla="*/ 55 w 233"/>
              <a:gd name="T45" fmla="*/ 100 h 219"/>
              <a:gd name="T46" fmla="*/ 8 w 233"/>
              <a:gd name="T47" fmla="*/ 101 h 219"/>
              <a:gd name="T48" fmla="*/ 3 w 233"/>
              <a:gd name="T49" fmla="*/ 114 h 219"/>
              <a:gd name="T50" fmla="*/ 3 w 233"/>
              <a:gd name="T51" fmla="*/ 125 h 219"/>
              <a:gd name="T52" fmla="*/ 7 w 233"/>
              <a:gd name="T53" fmla="*/ 142 h 219"/>
              <a:gd name="T54" fmla="*/ 17 w 233"/>
              <a:gd name="T55" fmla="*/ 157 h 219"/>
              <a:gd name="T56" fmla="*/ 32 w 233"/>
              <a:gd name="T57" fmla="*/ 164 h 219"/>
              <a:gd name="T58" fmla="*/ 44 w 233"/>
              <a:gd name="T59" fmla="*/ 165 h 219"/>
              <a:gd name="T60" fmla="*/ 84 w 233"/>
              <a:gd name="T61" fmla="*/ 145 h 219"/>
              <a:gd name="T62" fmla="*/ 66 w 233"/>
              <a:gd name="T63" fmla="*/ 174 h 219"/>
              <a:gd name="T64" fmla="*/ 66 w 233"/>
              <a:gd name="T65" fmla="*/ 177 h 219"/>
              <a:gd name="T66" fmla="*/ 84 w 233"/>
              <a:gd name="T67" fmla="*/ 151 h 219"/>
              <a:gd name="T68" fmla="*/ 90 w 233"/>
              <a:gd name="T69" fmla="*/ 151 h 219"/>
              <a:gd name="T70" fmla="*/ 92 w 233"/>
              <a:gd name="T71" fmla="*/ 192 h 219"/>
              <a:gd name="T72" fmla="*/ 101 w 233"/>
              <a:gd name="T73" fmla="*/ 209 h 219"/>
              <a:gd name="T74" fmla="*/ 114 w 233"/>
              <a:gd name="T75" fmla="*/ 215 h 219"/>
              <a:gd name="T76" fmla="*/ 129 w 233"/>
              <a:gd name="T77" fmla="*/ 217 h 219"/>
              <a:gd name="T78" fmla="*/ 145 w 233"/>
              <a:gd name="T79" fmla="*/ 214 h 219"/>
              <a:gd name="T80" fmla="*/ 152 w 233"/>
              <a:gd name="T81" fmla="*/ 209 h 219"/>
              <a:gd name="T82" fmla="*/ 165 w 233"/>
              <a:gd name="T83" fmla="*/ 197 h 219"/>
              <a:gd name="T84" fmla="*/ 166 w 233"/>
              <a:gd name="T85" fmla="*/ 189 h 219"/>
              <a:gd name="T86" fmla="*/ 145 w 233"/>
              <a:gd name="T87" fmla="*/ 155 h 219"/>
              <a:gd name="T88" fmla="*/ 168 w 233"/>
              <a:gd name="T89" fmla="*/ 169 h 219"/>
              <a:gd name="T90" fmla="*/ 191 w 233"/>
              <a:gd name="T91" fmla="*/ 160 h 219"/>
              <a:gd name="T92" fmla="*/ 196 w 233"/>
              <a:gd name="T93" fmla="*/ 155 h 219"/>
              <a:gd name="T94" fmla="*/ 208 w 233"/>
              <a:gd name="T95" fmla="*/ 144 h 219"/>
              <a:gd name="T96" fmla="*/ 219 w 233"/>
              <a:gd name="T97" fmla="*/ 137 h 219"/>
              <a:gd name="T98" fmla="*/ 229 w 233"/>
              <a:gd name="T99" fmla="*/ 121 h 219"/>
              <a:gd name="T100" fmla="*/ 195 w 233"/>
              <a:gd name="T101" fmla="*/ 99 h 219"/>
              <a:gd name="T102" fmla="*/ 121 w 233"/>
              <a:gd name="T103" fmla="*/ 115 h 219"/>
              <a:gd name="T104" fmla="*/ 107 w 233"/>
              <a:gd name="T105" fmla="*/ 122 h 219"/>
              <a:gd name="T106" fmla="*/ 107 w 233"/>
              <a:gd name="T107" fmla="*/ 119 h 219"/>
              <a:gd name="T108" fmla="*/ 107 w 233"/>
              <a:gd name="T109" fmla="*/ 118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3" h="219">
                <a:moveTo>
                  <a:pt x="107" y="118"/>
                </a:moveTo>
                <a:cubicBezTo>
                  <a:pt x="108" y="117"/>
                  <a:pt x="108" y="117"/>
                  <a:pt x="108" y="117"/>
                </a:cubicBezTo>
                <a:cubicBezTo>
                  <a:pt x="118" y="111"/>
                  <a:pt x="127" y="105"/>
                  <a:pt x="136" y="97"/>
                </a:cubicBezTo>
                <a:cubicBezTo>
                  <a:pt x="138" y="95"/>
                  <a:pt x="141" y="93"/>
                  <a:pt x="144" y="91"/>
                </a:cubicBezTo>
                <a:cubicBezTo>
                  <a:pt x="146" y="90"/>
                  <a:pt x="147" y="89"/>
                  <a:pt x="144" y="90"/>
                </a:cubicBezTo>
                <a:cubicBezTo>
                  <a:pt x="137" y="93"/>
                  <a:pt x="132" y="99"/>
                  <a:pt x="126" y="104"/>
                </a:cubicBezTo>
                <a:cubicBezTo>
                  <a:pt x="120" y="109"/>
                  <a:pt x="114" y="113"/>
                  <a:pt x="107" y="118"/>
                </a:cubicBezTo>
                <a:cubicBezTo>
                  <a:pt x="108" y="115"/>
                  <a:pt x="104" y="118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5" y="111"/>
                  <a:pt x="105" y="107"/>
                  <a:pt x="105" y="105"/>
                </a:cubicBezTo>
                <a:cubicBezTo>
                  <a:pt x="106" y="97"/>
                  <a:pt x="107" y="88"/>
                  <a:pt x="109" y="81"/>
                </a:cubicBezTo>
                <a:cubicBezTo>
                  <a:pt x="109" y="80"/>
                  <a:pt x="108" y="84"/>
                  <a:pt x="108" y="85"/>
                </a:cubicBezTo>
                <a:cubicBezTo>
                  <a:pt x="105" y="94"/>
                  <a:pt x="105" y="104"/>
                  <a:pt x="104" y="114"/>
                </a:cubicBezTo>
                <a:cubicBezTo>
                  <a:pt x="104" y="114"/>
                  <a:pt x="104" y="114"/>
                  <a:pt x="104" y="114"/>
                </a:cubicBezTo>
                <a:cubicBezTo>
                  <a:pt x="103" y="114"/>
                  <a:pt x="103" y="116"/>
                  <a:pt x="102" y="116"/>
                </a:cubicBezTo>
                <a:cubicBezTo>
                  <a:pt x="97" y="116"/>
                  <a:pt x="96" y="129"/>
                  <a:pt x="97" y="113"/>
                </a:cubicBezTo>
                <a:cubicBezTo>
                  <a:pt x="98" y="89"/>
                  <a:pt x="89" y="58"/>
                  <a:pt x="80" y="35"/>
                </a:cubicBezTo>
                <a:cubicBezTo>
                  <a:pt x="75" y="25"/>
                  <a:pt x="58" y="0"/>
                  <a:pt x="45" y="9"/>
                </a:cubicBezTo>
                <a:cubicBezTo>
                  <a:pt x="40" y="12"/>
                  <a:pt x="35" y="20"/>
                  <a:pt x="34" y="27"/>
                </a:cubicBezTo>
                <a:cubicBezTo>
                  <a:pt x="35" y="30"/>
                  <a:pt x="33" y="43"/>
                  <a:pt x="31" y="46"/>
                </a:cubicBezTo>
                <a:cubicBezTo>
                  <a:pt x="28" y="49"/>
                  <a:pt x="30" y="55"/>
                  <a:pt x="27" y="59"/>
                </a:cubicBezTo>
                <a:cubicBezTo>
                  <a:pt x="24" y="62"/>
                  <a:pt x="25" y="77"/>
                  <a:pt x="27" y="82"/>
                </a:cubicBezTo>
                <a:cubicBezTo>
                  <a:pt x="32" y="87"/>
                  <a:pt x="55" y="100"/>
                  <a:pt x="55" y="100"/>
                </a:cubicBezTo>
                <a:cubicBezTo>
                  <a:pt x="43" y="96"/>
                  <a:pt x="17" y="86"/>
                  <a:pt x="8" y="101"/>
                </a:cubicBezTo>
                <a:cubicBezTo>
                  <a:pt x="8" y="107"/>
                  <a:pt x="7" y="109"/>
                  <a:pt x="3" y="114"/>
                </a:cubicBezTo>
                <a:cubicBezTo>
                  <a:pt x="3" y="117"/>
                  <a:pt x="4" y="121"/>
                  <a:pt x="3" y="125"/>
                </a:cubicBezTo>
                <a:cubicBezTo>
                  <a:pt x="0" y="132"/>
                  <a:pt x="7" y="135"/>
                  <a:pt x="7" y="142"/>
                </a:cubicBezTo>
                <a:cubicBezTo>
                  <a:pt x="9" y="147"/>
                  <a:pt x="14" y="153"/>
                  <a:pt x="17" y="157"/>
                </a:cubicBezTo>
                <a:cubicBezTo>
                  <a:pt x="23" y="159"/>
                  <a:pt x="26" y="163"/>
                  <a:pt x="32" y="164"/>
                </a:cubicBezTo>
                <a:cubicBezTo>
                  <a:pt x="36" y="166"/>
                  <a:pt x="39" y="166"/>
                  <a:pt x="44" y="165"/>
                </a:cubicBezTo>
                <a:cubicBezTo>
                  <a:pt x="46" y="164"/>
                  <a:pt x="84" y="144"/>
                  <a:pt x="84" y="145"/>
                </a:cubicBezTo>
                <a:cubicBezTo>
                  <a:pt x="79" y="153"/>
                  <a:pt x="66" y="164"/>
                  <a:pt x="66" y="174"/>
                </a:cubicBezTo>
                <a:cubicBezTo>
                  <a:pt x="65" y="175"/>
                  <a:pt x="64" y="177"/>
                  <a:pt x="66" y="177"/>
                </a:cubicBezTo>
                <a:cubicBezTo>
                  <a:pt x="76" y="174"/>
                  <a:pt x="79" y="158"/>
                  <a:pt x="84" y="151"/>
                </a:cubicBezTo>
                <a:cubicBezTo>
                  <a:pt x="92" y="143"/>
                  <a:pt x="89" y="144"/>
                  <a:pt x="90" y="151"/>
                </a:cubicBezTo>
                <a:cubicBezTo>
                  <a:pt x="90" y="165"/>
                  <a:pt x="92" y="179"/>
                  <a:pt x="92" y="192"/>
                </a:cubicBezTo>
                <a:cubicBezTo>
                  <a:pt x="92" y="199"/>
                  <a:pt x="96" y="205"/>
                  <a:pt x="101" y="209"/>
                </a:cubicBezTo>
                <a:cubicBezTo>
                  <a:pt x="106" y="210"/>
                  <a:pt x="110" y="216"/>
                  <a:pt x="114" y="215"/>
                </a:cubicBezTo>
                <a:cubicBezTo>
                  <a:pt x="118" y="214"/>
                  <a:pt x="124" y="219"/>
                  <a:pt x="129" y="217"/>
                </a:cubicBezTo>
                <a:cubicBezTo>
                  <a:pt x="134" y="215"/>
                  <a:pt x="141" y="217"/>
                  <a:pt x="145" y="214"/>
                </a:cubicBezTo>
                <a:cubicBezTo>
                  <a:pt x="146" y="212"/>
                  <a:pt x="150" y="210"/>
                  <a:pt x="152" y="209"/>
                </a:cubicBezTo>
                <a:cubicBezTo>
                  <a:pt x="158" y="209"/>
                  <a:pt x="158" y="199"/>
                  <a:pt x="165" y="197"/>
                </a:cubicBezTo>
                <a:cubicBezTo>
                  <a:pt x="167" y="195"/>
                  <a:pt x="166" y="192"/>
                  <a:pt x="166" y="189"/>
                </a:cubicBezTo>
                <a:cubicBezTo>
                  <a:pt x="167" y="174"/>
                  <a:pt x="154" y="165"/>
                  <a:pt x="145" y="155"/>
                </a:cubicBezTo>
                <a:cubicBezTo>
                  <a:pt x="144" y="154"/>
                  <a:pt x="164" y="168"/>
                  <a:pt x="168" y="169"/>
                </a:cubicBezTo>
                <a:cubicBezTo>
                  <a:pt x="176" y="171"/>
                  <a:pt x="185" y="165"/>
                  <a:pt x="191" y="160"/>
                </a:cubicBezTo>
                <a:cubicBezTo>
                  <a:pt x="192" y="158"/>
                  <a:pt x="194" y="155"/>
                  <a:pt x="196" y="155"/>
                </a:cubicBezTo>
                <a:cubicBezTo>
                  <a:pt x="202" y="153"/>
                  <a:pt x="202" y="145"/>
                  <a:pt x="208" y="144"/>
                </a:cubicBezTo>
                <a:cubicBezTo>
                  <a:pt x="213" y="141"/>
                  <a:pt x="213" y="138"/>
                  <a:pt x="219" y="137"/>
                </a:cubicBezTo>
                <a:cubicBezTo>
                  <a:pt x="223" y="134"/>
                  <a:pt x="228" y="125"/>
                  <a:pt x="229" y="121"/>
                </a:cubicBezTo>
                <a:cubicBezTo>
                  <a:pt x="233" y="105"/>
                  <a:pt x="206" y="100"/>
                  <a:pt x="195" y="99"/>
                </a:cubicBezTo>
                <a:cubicBezTo>
                  <a:pt x="171" y="99"/>
                  <a:pt x="144" y="106"/>
                  <a:pt x="121" y="115"/>
                </a:cubicBezTo>
                <a:cubicBezTo>
                  <a:pt x="120" y="116"/>
                  <a:pt x="108" y="123"/>
                  <a:pt x="107" y="122"/>
                </a:cubicBezTo>
                <a:cubicBezTo>
                  <a:pt x="107" y="121"/>
                  <a:pt x="107" y="120"/>
                  <a:pt x="107" y="119"/>
                </a:cubicBezTo>
                <a:lnTo>
                  <a:pt x="107" y="1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50" name="组合 1049"/>
          <p:cNvGrpSpPr/>
          <p:nvPr/>
        </p:nvGrpSpPr>
        <p:grpSpPr>
          <a:xfrm>
            <a:off x="5694784" y="1636276"/>
            <a:ext cx="1941051" cy="594369"/>
            <a:chOff x="5694784" y="1636276"/>
            <a:chExt cx="1941051" cy="594369"/>
          </a:xfrm>
        </p:grpSpPr>
        <p:grpSp>
          <p:nvGrpSpPr>
            <p:cNvPr id="1043" name="组合 1042"/>
            <p:cNvGrpSpPr/>
            <p:nvPr/>
          </p:nvGrpSpPr>
          <p:grpSpPr>
            <a:xfrm>
              <a:off x="5694784" y="1636276"/>
              <a:ext cx="1941051" cy="594369"/>
              <a:chOff x="6060348" y="1753750"/>
              <a:chExt cx="2224088" cy="681038"/>
            </a:xfrm>
            <a:solidFill>
              <a:schemeClr val="bg1"/>
            </a:solidFill>
          </p:grpSpPr>
          <p:sp>
            <p:nvSpPr>
              <p:cNvPr id="1029" name="Oval 156"/>
              <p:cNvSpPr>
                <a:spLocks noChangeArrowheads="1"/>
              </p:cNvSpPr>
              <p:nvPr/>
            </p:nvSpPr>
            <p:spPr bwMode="auto">
              <a:xfrm rot="16200000" flipH="1">
                <a:off x="6100035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157"/>
              <p:cNvSpPr>
                <a:spLocks/>
              </p:cNvSpPr>
              <p:nvPr/>
            </p:nvSpPr>
            <p:spPr bwMode="auto">
              <a:xfrm rot="16200000" flipH="1">
                <a:off x="6060348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Oval 158"/>
              <p:cNvSpPr>
                <a:spLocks noChangeArrowheads="1"/>
              </p:cNvSpPr>
              <p:nvPr/>
            </p:nvSpPr>
            <p:spPr bwMode="auto">
              <a:xfrm rot="16200000" flipH="1">
                <a:off x="6871560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159"/>
              <p:cNvSpPr>
                <a:spLocks/>
              </p:cNvSpPr>
              <p:nvPr/>
            </p:nvSpPr>
            <p:spPr bwMode="auto">
              <a:xfrm rot="16200000" flipH="1">
                <a:off x="6831873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Oval 160"/>
              <p:cNvSpPr>
                <a:spLocks noChangeArrowheads="1"/>
              </p:cNvSpPr>
              <p:nvPr/>
            </p:nvSpPr>
            <p:spPr bwMode="auto">
              <a:xfrm rot="16200000" flipH="1">
                <a:off x="7643085" y="1793437"/>
                <a:ext cx="600075" cy="600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161"/>
              <p:cNvSpPr>
                <a:spLocks/>
              </p:cNvSpPr>
              <p:nvPr/>
            </p:nvSpPr>
            <p:spPr bwMode="auto">
              <a:xfrm rot="16200000" flipH="1">
                <a:off x="7603398" y="1753750"/>
                <a:ext cx="681038" cy="681038"/>
              </a:xfrm>
              <a:custGeom>
                <a:avLst/>
                <a:gdLst>
                  <a:gd name="T0" fmla="*/ 520 w 524"/>
                  <a:gd name="T1" fmla="*/ 262 h 524"/>
                  <a:gd name="T2" fmla="*/ 516 w 524"/>
                  <a:gd name="T3" fmla="*/ 262 h 524"/>
                  <a:gd name="T4" fmla="*/ 441 w 524"/>
                  <a:gd name="T5" fmla="*/ 442 h 524"/>
                  <a:gd name="T6" fmla="*/ 262 w 524"/>
                  <a:gd name="T7" fmla="*/ 516 h 524"/>
                  <a:gd name="T8" fmla="*/ 82 w 524"/>
                  <a:gd name="T9" fmla="*/ 442 h 524"/>
                  <a:gd name="T10" fmla="*/ 8 w 524"/>
                  <a:gd name="T11" fmla="*/ 262 h 524"/>
                  <a:gd name="T12" fmla="*/ 82 w 524"/>
                  <a:gd name="T13" fmla="*/ 82 h 524"/>
                  <a:gd name="T14" fmla="*/ 262 w 524"/>
                  <a:gd name="T15" fmla="*/ 8 h 524"/>
                  <a:gd name="T16" fmla="*/ 441 w 524"/>
                  <a:gd name="T17" fmla="*/ 82 h 524"/>
                  <a:gd name="T18" fmla="*/ 516 w 524"/>
                  <a:gd name="T19" fmla="*/ 262 h 524"/>
                  <a:gd name="T20" fmla="*/ 520 w 524"/>
                  <a:gd name="T21" fmla="*/ 262 h 524"/>
                  <a:gd name="T22" fmla="*/ 524 w 524"/>
                  <a:gd name="T23" fmla="*/ 262 h 524"/>
                  <a:gd name="T24" fmla="*/ 262 w 524"/>
                  <a:gd name="T25" fmla="*/ 0 h 524"/>
                  <a:gd name="T26" fmla="*/ 0 w 524"/>
                  <a:gd name="T27" fmla="*/ 262 h 524"/>
                  <a:gd name="T28" fmla="*/ 262 w 524"/>
                  <a:gd name="T29" fmla="*/ 524 h 524"/>
                  <a:gd name="T30" fmla="*/ 524 w 524"/>
                  <a:gd name="T31" fmla="*/ 262 h 524"/>
                  <a:gd name="T32" fmla="*/ 520 w 524"/>
                  <a:gd name="T33" fmla="*/ 262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24" h="524">
                    <a:moveTo>
                      <a:pt x="520" y="262"/>
                    </a:moveTo>
                    <a:cubicBezTo>
                      <a:pt x="516" y="262"/>
                      <a:pt x="516" y="262"/>
                      <a:pt x="516" y="262"/>
                    </a:cubicBezTo>
                    <a:cubicBezTo>
                      <a:pt x="516" y="332"/>
                      <a:pt x="487" y="396"/>
                      <a:pt x="441" y="442"/>
                    </a:cubicBezTo>
                    <a:cubicBezTo>
                      <a:pt x="395" y="488"/>
                      <a:pt x="332" y="516"/>
                      <a:pt x="262" y="516"/>
                    </a:cubicBezTo>
                    <a:cubicBezTo>
                      <a:pt x="192" y="516"/>
                      <a:pt x="128" y="488"/>
                      <a:pt x="82" y="442"/>
                    </a:cubicBezTo>
                    <a:cubicBezTo>
                      <a:pt x="36" y="396"/>
                      <a:pt x="8" y="332"/>
                      <a:pt x="8" y="262"/>
                    </a:cubicBezTo>
                    <a:cubicBezTo>
                      <a:pt x="8" y="192"/>
                      <a:pt x="36" y="128"/>
                      <a:pt x="82" y="82"/>
                    </a:cubicBezTo>
                    <a:cubicBezTo>
                      <a:pt x="128" y="36"/>
                      <a:pt x="192" y="8"/>
                      <a:pt x="262" y="8"/>
                    </a:cubicBezTo>
                    <a:cubicBezTo>
                      <a:pt x="332" y="8"/>
                      <a:pt x="395" y="36"/>
                      <a:pt x="441" y="82"/>
                    </a:cubicBezTo>
                    <a:cubicBezTo>
                      <a:pt x="487" y="128"/>
                      <a:pt x="516" y="192"/>
                      <a:pt x="516" y="262"/>
                    </a:cubicBezTo>
                    <a:cubicBezTo>
                      <a:pt x="520" y="262"/>
                      <a:pt x="520" y="262"/>
                      <a:pt x="520" y="262"/>
                    </a:cubicBezTo>
                    <a:cubicBezTo>
                      <a:pt x="524" y="262"/>
                      <a:pt x="524" y="262"/>
                      <a:pt x="524" y="262"/>
                    </a:cubicBezTo>
                    <a:cubicBezTo>
                      <a:pt x="524" y="117"/>
                      <a:pt x="407" y="0"/>
                      <a:pt x="262" y="0"/>
                    </a:cubicBezTo>
                    <a:cubicBezTo>
                      <a:pt x="117" y="0"/>
                      <a:pt x="0" y="117"/>
                      <a:pt x="0" y="262"/>
                    </a:cubicBezTo>
                    <a:cubicBezTo>
                      <a:pt x="0" y="407"/>
                      <a:pt x="117" y="524"/>
                      <a:pt x="262" y="524"/>
                    </a:cubicBezTo>
                    <a:cubicBezTo>
                      <a:pt x="407" y="524"/>
                      <a:pt x="524" y="407"/>
                      <a:pt x="524" y="262"/>
                    </a:cubicBezTo>
                    <a:lnTo>
                      <a:pt x="520" y="2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46" name="文本框 1045"/>
            <p:cNvSpPr txBox="1"/>
            <p:nvPr/>
          </p:nvSpPr>
          <p:spPr>
            <a:xfrm>
              <a:off x="5747533" y="1707175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2" name="文本框 181"/>
            <p:cNvSpPr txBox="1"/>
            <p:nvPr/>
          </p:nvSpPr>
          <p:spPr>
            <a:xfrm>
              <a:off x="6420874" y="1714062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3" name="文本框 182"/>
            <p:cNvSpPr txBox="1"/>
            <p:nvPr/>
          </p:nvSpPr>
          <p:spPr>
            <a:xfrm>
              <a:off x="7078909" y="1701934"/>
              <a:ext cx="1847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2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47" name="文本框 1046"/>
          <p:cNvSpPr txBox="1"/>
          <p:nvPr/>
        </p:nvSpPr>
        <p:spPr>
          <a:xfrm>
            <a:off x="6962494" y="2494178"/>
            <a:ext cx="29546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我说你搭</a:t>
            </a:r>
            <a:endParaRPr lang="en-US" altLang="zh-CN" sz="5400" b="1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任意多边形: 形状 178"/>
          <p:cNvSpPr>
            <a:spLocks/>
          </p:cNvSpPr>
          <p:nvPr/>
        </p:nvSpPr>
        <p:spPr bwMode="auto">
          <a:xfrm rot="16200000" flipH="1">
            <a:off x="7402910" y="-255597"/>
            <a:ext cx="2129995" cy="6577140"/>
          </a:xfrm>
          <a:custGeom>
            <a:avLst/>
            <a:gdLst>
              <a:gd name="connsiteX0" fmla="*/ 0 w 2660650"/>
              <a:gd name="connsiteY0" fmla="*/ 3125787 h 8215730"/>
              <a:gd name="connsiteX1" fmla="*/ 0 w 2660650"/>
              <a:gd name="connsiteY1" fmla="*/ 8215730 h 8215730"/>
              <a:gd name="connsiteX2" fmla="*/ 2660650 w 2660650"/>
              <a:gd name="connsiteY2" fmla="*/ 8215730 h 8215730"/>
              <a:gd name="connsiteX3" fmla="*/ 2660650 w 2660650"/>
              <a:gd name="connsiteY3" fmla="*/ 8198895 h 8215730"/>
              <a:gd name="connsiteX4" fmla="*/ 2660650 w 2660650"/>
              <a:gd name="connsiteY4" fmla="*/ 0 h 8215730"/>
              <a:gd name="connsiteX5" fmla="*/ 2397919 w 2660650"/>
              <a:gd name="connsiteY5" fmla="*/ 0 h 8215730"/>
              <a:gd name="connsiteX6" fmla="*/ 2397919 w 2660650"/>
              <a:gd name="connsiteY6" fmla="*/ 35775 h 8215730"/>
              <a:gd name="connsiteX7" fmla="*/ 2635250 w 2660650"/>
              <a:gd name="connsiteY7" fmla="*/ 35775 h 8215730"/>
              <a:gd name="connsiteX8" fmla="*/ 2635250 w 2660650"/>
              <a:gd name="connsiteY8" fmla="*/ 8182059 h 8215730"/>
              <a:gd name="connsiteX9" fmla="*/ 2647950 w 2660650"/>
              <a:gd name="connsiteY9" fmla="*/ 8182059 h 8215730"/>
              <a:gd name="connsiteX10" fmla="*/ 2647950 w 2660650"/>
              <a:gd name="connsiteY10" fmla="*/ 8198895 h 8215730"/>
              <a:gd name="connsiteX11" fmla="*/ 2635250 w 2660650"/>
              <a:gd name="connsiteY11" fmla="*/ 8198895 h 8215730"/>
              <a:gd name="connsiteX12" fmla="*/ 2635250 w 2660650"/>
              <a:gd name="connsiteY12" fmla="*/ 8182059 h 8215730"/>
              <a:gd name="connsiteX13" fmla="*/ 26988 w 2660650"/>
              <a:gd name="connsiteY13" fmla="*/ 8182059 h 8215730"/>
              <a:gd name="connsiteX14" fmla="*/ 26987 w 2660650"/>
              <a:gd name="connsiteY14" fmla="*/ 3125787 h 8215730"/>
              <a:gd name="connsiteX15" fmla="*/ 0 w 2660650"/>
              <a:gd name="connsiteY15" fmla="*/ 0 h 8215730"/>
              <a:gd name="connsiteX16" fmla="*/ 0 w 2660650"/>
              <a:gd name="connsiteY16" fmla="*/ 621506 h 8215730"/>
              <a:gd name="connsiteX17" fmla="*/ 26987 w 2660650"/>
              <a:gd name="connsiteY17" fmla="*/ 621506 h 8215730"/>
              <a:gd name="connsiteX18" fmla="*/ 26987 w 2660650"/>
              <a:gd name="connsiteY18" fmla="*/ 35776 h 8215730"/>
              <a:gd name="connsiteX19" fmla="*/ 1243014 w 2660650"/>
              <a:gd name="connsiteY19" fmla="*/ 35775 h 8215730"/>
              <a:gd name="connsiteX20" fmla="*/ 1243014 w 2660650"/>
              <a:gd name="connsiteY20" fmla="*/ 0 h 82157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660650" h="8215730">
                <a:moveTo>
                  <a:pt x="0" y="3125787"/>
                </a:moveTo>
                <a:lnTo>
                  <a:pt x="0" y="8215730"/>
                </a:lnTo>
                <a:lnTo>
                  <a:pt x="2660650" y="8215730"/>
                </a:lnTo>
                <a:lnTo>
                  <a:pt x="2660650" y="8198895"/>
                </a:lnTo>
                <a:lnTo>
                  <a:pt x="2660650" y="0"/>
                </a:lnTo>
                <a:lnTo>
                  <a:pt x="2397919" y="0"/>
                </a:lnTo>
                <a:lnTo>
                  <a:pt x="2397919" y="35775"/>
                </a:lnTo>
                <a:lnTo>
                  <a:pt x="2635250" y="35775"/>
                </a:lnTo>
                <a:lnTo>
                  <a:pt x="2635250" y="8182059"/>
                </a:lnTo>
                <a:lnTo>
                  <a:pt x="2647950" y="8182059"/>
                </a:lnTo>
                <a:lnTo>
                  <a:pt x="2647950" y="8198895"/>
                </a:lnTo>
                <a:lnTo>
                  <a:pt x="2635250" y="8198895"/>
                </a:lnTo>
                <a:lnTo>
                  <a:pt x="2635250" y="8182059"/>
                </a:lnTo>
                <a:lnTo>
                  <a:pt x="26988" y="8182059"/>
                </a:lnTo>
                <a:lnTo>
                  <a:pt x="26987" y="3125787"/>
                </a:lnTo>
                <a:close/>
                <a:moveTo>
                  <a:pt x="0" y="0"/>
                </a:moveTo>
                <a:lnTo>
                  <a:pt x="0" y="621506"/>
                </a:lnTo>
                <a:lnTo>
                  <a:pt x="26987" y="621506"/>
                </a:lnTo>
                <a:lnTo>
                  <a:pt x="26987" y="35776"/>
                </a:lnTo>
                <a:lnTo>
                  <a:pt x="1243014" y="35775"/>
                </a:lnTo>
                <a:lnTo>
                  <a:pt x="124301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pic>
        <p:nvPicPr>
          <p:cNvPr id="1052" name="Rihanna - Dancing In the Dar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343191" y="-429834"/>
            <a:ext cx="429834" cy="42983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7D96B6-C679-4062-B464-C043DB605BEA}"/>
              </a:ext>
            </a:extLst>
          </p:cNvPr>
          <p:cNvSpPr txBox="1"/>
          <p:nvPr/>
        </p:nvSpPr>
        <p:spPr>
          <a:xfrm>
            <a:off x="5783152" y="5143938"/>
            <a:ext cx="5973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天津市河西区闽侯路小学  马甜梦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5B47AD4-1DAC-489B-8CC8-FECE5DCC2F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0949" y="332391"/>
            <a:ext cx="2487338" cy="3314378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:a16="http://schemas.microsoft.com/office/drawing/2014/main" id="{0606D696-1E15-4A33-B621-B79614F3A4D5}"/>
              </a:ext>
            </a:extLst>
          </p:cNvPr>
          <p:cNvSpPr txBox="1"/>
          <p:nvPr/>
        </p:nvSpPr>
        <p:spPr>
          <a:xfrm>
            <a:off x="3741668" y="511407"/>
            <a:ext cx="86015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新世纪小学数学201</a:t>
            </a:r>
            <a:r>
              <a:rPr lang="en-US" altLang="zh-CN" sz="2800" b="1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9</a:t>
            </a:r>
            <a:r>
              <a:rPr lang="zh-CN" altLang="en-US" sz="2800" b="1" dirty="0">
                <a:solidFill>
                  <a:schemeClr val="accent6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冬空间观念四年级组悦读分享</a:t>
            </a:r>
          </a:p>
        </p:txBody>
      </p:sp>
      <p:sp>
        <p:nvSpPr>
          <p:cNvPr id="36" name="Freeform 5">
            <a:extLst>
              <a:ext uri="{FF2B5EF4-FFF2-40B4-BE49-F238E27FC236}">
                <a16:creationId xmlns:a16="http://schemas.microsoft.com/office/drawing/2014/main" id="{A45A0DD2-D6C8-42FF-89E4-3FFA8F9A2B0D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5808996" y="1790426"/>
            <a:ext cx="344409" cy="318991"/>
          </a:xfrm>
          <a:custGeom>
            <a:avLst/>
            <a:gdLst>
              <a:gd name="T0" fmla="*/ 181 w 331"/>
              <a:gd name="T1" fmla="*/ 164 h 307"/>
              <a:gd name="T2" fmla="*/ 181 w 331"/>
              <a:gd name="T3" fmla="*/ 163 h 307"/>
              <a:gd name="T4" fmla="*/ 176 w 331"/>
              <a:gd name="T5" fmla="*/ 113 h 307"/>
              <a:gd name="T6" fmla="*/ 175 w 331"/>
              <a:gd name="T7" fmla="*/ 99 h 307"/>
              <a:gd name="T8" fmla="*/ 174 w 331"/>
              <a:gd name="T9" fmla="*/ 98 h 307"/>
              <a:gd name="T10" fmla="*/ 178 w 331"/>
              <a:gd name="T11" fmla="*/ 130 h 307"/>
              <a:gd name="T12" fmla="*/ 181 w 331"/>
              <a:gd name="T13" fmla="*/ 164 h 307"/>
              <a:gd name="T14" fmla="*/ 175 w 331"/>
              <a:gd name="T15" fmla="*/ 165 h 307"/>
              <a:gd name="T16" fmla="*/ 174 w 331"/>
              <a:gd name="T17" fmla="*/ 165 h 307"/>
              <a:gd name="T18" fmla="*/ 163 w 331"/>
              <a:gd name="T19" fmla="*/ 157 h 307"/>
              <a:gd name="T20" fmla="*/ 137 w 331"/>
              <a:gd name="T21" fmla="*/ 133 h 307"/>
              <a:gd name="T22" fmla="*/ 141 w 331"/>
              <a:gd name="T23" fmla="*/ 138 h 307"/>
              <a:gd name="T24" fmla="*/ 173 w 331"/>
              <a:gd name="T25" fmla="*/ 164 h 307"/>
              <a:gd name="T26" fmla="*/ 174 w 331"/>
              <a:gd name="T27" fmla="*/ 165 h 307"/>
              <a:gd name="T28" fmla="*/ 175 w 331"/>
              <a:gd name="T29" fmla="*/ 169 h 307"/>
              <a:gd name="T30" fmla="*/ 168 w 331"/>
              <a:gd name="T31" fmla="*/ 173 h 307"/>
              <a:gd name="T32" fmla="*/ 58 w 331"/>
              <a:gd name="T33" fmla="*/ 135 h 307"/>
              <a:gd name="T34" fmla="*/ 0 w 331"/>
              <a:gd name="T35" fmla="*/ 159 h 307"/>
              <a:gd name="T36" fmla="*/ 14 w 331"/>
              <a:gd name="T37" fmla="*/ 185 h 307"/>
              <a:gd name="T38" fmla="*/ 35 w 331"/>
              <a:gd name="T39" fmla="*/ 203 h 307"/>
              <a:gd name="T40" fmla="*/ 49 w 331"/>
              <a:gd name="T41" fmla="*/ 218 h 307"/>
              <a:gd name="T42" fmla="*/ 77 w 331"/>
              <a:gd name="T43" fmla="*/ 235 h 307"/>
              <a:gd name="T44" fmla="*/ 119 w 331"/>
              <a:gd name="T45" fmla="*/ 215 h 307"/>
              <a:gd name="T46" fmla="*/ 86 w 331"/>
              <a:gd name="T47" fmla="*/ 273 h 307"/>
              <a:gd name="T48" fmla="*/ 98 w 331"/>
              <a:gd name="T49" fmla="*/ 289 h 307"/>
              <a:gd name="T50" fmla="*/ 111 w 331"/>
              <a:gd name="T51" fmla="*/ 297 h 307"/>
              <a:gd name="T52" fmla="*/ 136 w 331"/>
              <a:gd name="T53" fmla="*/ 305 h 307"/>
              <a:gd name="T54" fmla="*/ 161 w 331"/>
              <a:gd name="T55" fmla="*/ 304 h 307"/>
              <a:gd name="T56" fmla="*/ 181 w 331"/>
              <a:gd name="T57" fmla="*/ 292 h 307"/>
              <a:gd name="T58" fmla="*/ 191 w 331"/>
              <a:gd name="T59" fmla="*/ 277 h 307"/>
              <a:gd name="T60" fmla="*/ 197 w 331"/>
              <a:gd name="T61" fmla="*/ 213 h 307"/>
              <a:gd name="T62" fmla="*/ 218 w 331"/>
              <a:gd name="T63" fmla="*/ 257 h 307"/>
              <a:gd name="T64" fmla="*/ 223 w 331"/>
              <a:gd name="T65" fmla="*/ 258 h 307"/>
              <a:gd name="T66" fmla="*/ 204 w 331"/>
              <a:gd name="T67" fmla="*/ 218 h 307"/>
              <a:gd name="T68" fmla="*/ 209 w 331"/>
              <a:gd name="T69" fmla="*/ 210 h 307"/>
              <a:gd name="T70" fmla="*/ 261 w 331"/>
              <a:gd name="T71" fmla="*/ 239 h 307"/>
              <a:gd name="T72" fmla="*/ 289 w 331"/>
              <a:gd name="T73" fmla="*/ 240 h 307"/>
              <a:gd name="T74" fmla="*/ 305 w 331"/>
              <a:gd name="T75" fmla="*/ 229 h 307"/>
              <a:gd name="T76" fmla="*/ 318 w 331"/>
              <a:gd name="T77" fmla="*/ 212 h 307"/>
              <a:gd name="T78" fmla="*/ 327 w 331"/>
              <a:gd name="T79" fmla="*/ 190 h 307"/>
              <a:gd name="T80" fmla="*/ 327 w 331"/>
              <a:gd name="T81" fmla="*/ 178 h 307"/>
              <a:gd name="T82" fmla="*/ 321 w 331"/>
              <a:gd name="T83" fmla="*/ 153 h 307"/>
              <a:gd name="T84" fmla="*/ 313 w 331"/>
              <a:gd name="T85" fmla="*/ 145 h 307"/>
              <a:gd name="T86" fmla="*/ 255 w 331"/>
              <a:gd name="T87" fmla="*/ 146 h 307"/>
              <a:gd name="T88" fmla="*/ 289 w 331"/>
              <a:gd name="T89" fmla="*/ 128 h 307"/>
              <a:gd name="T90" fmla="*/ 295 w 331"/>
              <a:gd name="T91" fmla="*/ 93 h 307"/>
              <a:gd name="T92" fmla="*/ 292 w 331"/>
              <a:gd name="T93" fmla="*/ 83 h 307"/>
              <a:gd name="T94" fmla="*/ 288 w 331"/>
              <a:gd name="T95" fmla="*/ 60 h 307"/>
              <a:gd name="T96" fmla="*/ 288 w 331"/>
              <a:gd name="T97" fmla="*/ 41 h 307"/>
              <a:gd name="T98" fmla="*/ 276 w 331"/>
              <a:gd name="T99" fmla="*/ 17 h 307"/>
              <a:gd name="T100" fmla="*/ 224 w 331"/>
              <a:gd name="T101" fmla="*/ 42 h 307"/>
              <a:gd name="T102" fmla="*/ 189 w 331"/>
              <a:gd name="T103" fmla="*/ 145 h 307"/>
              <a:gd name="T104" fmla="*/ 186 w 331"/>
              <a:gd name="T105" fmla="*/ 167 h 307"/>
              <a:gd name="T106" fmla="*/ 182 w 331"/>
              <a:gd name="T107" fmla="*/ 165 h 307"/>
              <a:gd name="T108" fmla="*/ 181 w 331"/>
              <a:gd name="T10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1" h="307">
                <a:moveTo>
                  <a:pt x="181" y="164"/>
                </a:moveTo>
                <a:cubicBezTo>
                  <a:pt x="181" y="164"/>
                  <a:pt x="181" y="163"/>
                  <a:pt x="181" y="163"/>
                </a:cubicBezTo>
                <a:cubicBezTo>
                  <a:pt x="180" y="146"/>
                  <a:pt x="179" y="130"/>
                  <a:pt x="176" y="113"/>
                </a:cubicBezTo>
                <a:cubicBezTo>
                  <a:pt x="176" y="108"/>
                  <a:pt x="176" y="103"/>
                  <a:pt x="175" y="99"/>
                </a:cubicBezTo>
                <a:cubicBezTo>
                  <a:pt x="176" y="96"/>
                  <a:pt x="176" y="93"/>
                  <a:pt x="174" y="98"/>
                </a:cubicBezTo>
                <a:cubicBezTo>
                  <a:pt x="173" y="109"/>
                  <a:pt x="177" y="119"/>
                  <a:pt x="178" y="130"/>
                </a:cubicBezTo>
                <a:cubicBezTo>
                  <a:pt x="179" y="141"/>
                  <a:pt x="179" y="152"/>
                  <a:pt x="181" y="164"/>
                </a:cubicBezTo>
                <a:cubicBezTo>
                  <a:pt x="178" y="160"/>
                  <a:pt x="179" y="169"/>
                  <a:pt x="175" y="165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1" y="162"/>
                  <a:pt x="166" y="158"/>
                  <a:pt x="163" y="157"/>
                </a:cubicBezTo>
                <a:cubicBezTo>
                  <a:pt x="154" y="149"/>
                  <a:pt x="144" y="142"/>
                  <a:pt x="137" y="133"/>
                </a:cubicBezTo>
                <a:cubicBezTo>
                  <a:pt x="135" y="133"/>
                  <a:pt x="140" y="138"/>
                  <a:pt x="141" y="138"/>
                </a:cubicBezTo>
                <a:cubicBezTo>
                  <a:pt x="150" y="148"/>
                  <a:pt x="162" y="156"/>
                  <a:pt x="173" y="164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4" y="166"/>
                  <a:pt x="175" y="168"/>
                  <a:pt x="175" y="169"/>
                </a:cubicBezTo>
                <a:cubicBezTo>
                  <a:pt x="171" y="175"/>
                  <a:pt x="186" y="185"/>
                  <a:pt x="168" y="173"/>
                </a:cubicBezTo>
                <a:cubicBezTo>
                  <a:pt x="138" y="154"/>
                  <a:pt x="94" y="141"/>
                  <a:pt x="58" y="135"/>
                </a:cubicBezTo>
                <a:cubicBezTo>
                  <a:pt x="43" y="134"/>
                  <a:pt x="0" y="136"/>
                  <a:pt x="0" y="159"/>
                </a:cubicBezTo>
                <a:cubicBezTo>
                  <a:pt x="1" y="168"/>
                  <a:pt x="7" y="180"/>
                  <a:pt x="14" y="185"/>
                </a:cubicBezTo>
                <a:cubicBezTo>
                  <a:pt x="18" y="186"/>
                  <a:pt x="33" y="199"/>
                  <a:pt x="35" y="203"/>
                </a:cubicBezTo>
                <a:cubicBezTo>
                  <a:pt x="37" y="210"/>
                  <a:pt x="45" y="212"/>
                  <a:pt x="49" y="218"/>
                </a:cubicBezTo>
                <a:cubicBezTo>
                  <a:pt x="50" y="225"/>
                  <a:pt x="69" y="234"/>
                  <a:pt x="77" y="235"/>
                </a:cubicBezTo>
                <a:cubicBezTo>
                  <a:pt x="86" y="234"/>
                  <a:pt x="120" y="214"/>
                  <a:pt x="119" y="215"/>
                </a:cubicBezTo>
                <a:cubicBezTo>
                  <a:pt x="105" y="227"/>
                  <a:pt x="75" y="251"/>
                  <a:pt x="86" y="273"/>
                </a:cubicBezTo>
                <a:cubicBezTo>
                  <a:pt x="93" y="278"/>
                  <a:pt x="94" y="281"/>
                  <a:pt x="98" y="289"/>
                </a:cubicBezTo>
                <a:cubicBezTo>
                  <a:pt x="102" y="292"/>
                  <a:pt x="107" y="293"/>
                  <a:pt x="111" y="297"/>
                </a:cubicBezTo>
                <a:cubicBezTo>
                  <a:pt x="117" y="306"/>
                  <a:pt x="127" y="299"/>
                  <a:pt x="136" y="305"/>
                </a:cubicBezTo>
                <a:cubicBezTo>
                  <a:pt x="143" y="307"/>
                  <a:pt x="155" y="305"/>
                  <a:pt x="161" y="304"/>
                </a:cubicBezTo>
                <a:cubicBezTo>
                  <a:pt x="168" y="298"/>
                  <a:pt x="176" y="297"/>
                  <a:pt x="181" y="292"/>
                </a:cubicBezTo>
                <a:cubicBezTo>
                  <a:pt x="186" y="287"/>
                  <a:pt x="189" y="283"/>
                  <a:pt x="191" y="277"/>
                </a:cubicBezTo>
                <a:cubicBezTo>
                  <a:pt x="191" y="274"/>
                  <a:pt x="196" y="212"/>
                  <a:pt x="197" y="213"/>
                </a:cubicBezTo>
                <a:cubicBezTo>
                  <a:pt x="203" y="225"/>
                  <a:pt x="207" y="250"/>
                  <a:pt x="218" y="257"/>
                </a:cubicBezTo>
                <a:cubicBezTo>
                  <a:pt x="219" y="259"/>
                  <a:pt x="221" y="261"/>
                  <a:pt x="223" y="258"/>
                </a:cubicBezTo>
                <a:cubicBezTo>
                  <a:pt x="226" y="245"/>
                  <a:pt x="209" y="229"/>
                  <a:pt x="204" y="218"/>
                </a:cubicBezTo>
                <a:cubicBezTo>
                  <a:pt x="199" y="202"/>
                  <a:pt x="200" y="206"/>
                  <a:pt x="209" y="210"/>
                </a:cubicBezTo>
                <a:cubicBezTo>
                  <a:pt x="226" y="221"/>
                  <a:pt x="244" y="228"/>
                  <a:pt x="261" y="239"/>
                </a:cubicBezTo>
                <a:cubicBezTo>
                  <a:pt x="270" y="243"/>
                  <a:pt x="280" y="243"/>
                  <a:pt x="289" y="240"/>
                </a:cubicBezTo>
                <a:cubicBezTo>
                  <a:pt x="293" y="234"/>
                  <a:pt x="303" y="234"/>
                  <a:pt x="305" y="229"/>
                </a:cubicBezTo>
                <a:cubicBezTo>
                  <a:pt x="307" y="222"/>
                  <a:pt x="318" y="219"/>
                  <a:pt x="318" y="212"/>
                </a:cubicBezTo>
                <a:cubicBezTo>
                  <a:pt x="320" y="204"/>
                  <a:pt x="328" y="198"/>
                  <a:pt x="327" y="190"/>
                </a:cubicBezTo>
                <a:cubicBezTo>
                  <a:pt x="326" y="187"/>
                  <a:pt x="326" y="181"/>
                  <a:pt x="327" y="178"/>
                </a:cubicBezTo>
                <a:cubicBezTo>
                  <a:pt x="331" y="171"/>
                  <a:pt x="319" y="162"/>
                  <a:pt x="321" y="153"/>
                </a:cubicBezTo>
                <a:cubicBezTo>
                  <a:pt x="321" y="149"/>
                  <a:pt x="316" y="147"/>
                  <a:pt x="313" y="145"/>
                </a:cubicBezTo>
                <a:cubicBezTo>
                  <a:pt x="294" y="133"/>
                  <a:pt x="274" y="141"/>
                  <a:pt x="255" y="146"/>
                </a:cubicBezTo>
                <a:cubicBezTo>
                  <a:pt x="253" y="146"/>
                  <a:pt x="284" y="132"/>
                  <a:pt x="289" y="128"/>
                </a:cubicBezTo>
                <a:cubicBezTo>
                  <a:pt x="297" y="120"/>
                  <a:pt x="297" y="103"/>
                  <a:pt x="295" y="93"/>
                </a:cubicBezTo>
                <a:cubicBezTo>
                  <a:pt x="293" y="91"/>
                  <a:pt x="292" y="86"/>
                  <a:pt x="292" y="83"/>
                </a:cubicBezTo>
                <a:cubicBezTo>
                  <a:pt x="295" y="75"/>
                  <a:pt x="285" y="68"/>
                  <a:pt x="288" y="60"/>
                </a:cubicBezTo>
                <a:cubicBezTo>
                  <a:pt x="288" y="52"/>
                  <a:pt x="286" y="49"/>
                  <a:pt x="288" y="41"/>
                </a:cubicBezTo>
                <a:cubicBezTo>
                  <a:pt x="288" y="35"/>
                  <a:pt x="281" y="21"/>
                  <a:pt x="276" y="17"/>
                </a:cubicBezTo>
                <a:cubicBezTo>
                  <a:pt x="260" y="0"/>
                  <a:pt x="233" y="30"/>
                  <a:pt x="224" y="42"/>
                </a:cubicBezTo>
                <a:cubicBezTo>
                  <a:pt x="206" y="72"/>
                  <a:pt x="194" y="111"/>
                  <a:pt x="189" y="145"/>
                </a:cubicBezTo>
                <a:cubicBezTo>
                  <a:pt x="188" y="146"/>
                  <a:pt x="187" y="167"/>
                  <a:pt x="186" y="167"/>
                </a:cubicBezTo>
                <a:cubicBezTo>
                  <a:pt x="185" y="166"/>
                  <a:pt x="183" y="166"/>
                  <a:pt x="182" y="165"/>
                </a:cubicBezTo>
                <a:cubicBezTo>
                  <a:pt x="181" y="165"/>
                  <a:pt x="181" y="165"/>
                  <a:pt x="181" y="16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5">
            <a:extLst>
              <a:ext uri="{FF2B5EF4-FFF2-40B4-BE49-F238E27FC236}">
                <a16:creationId xmlns:a16="http://schemas.microsoft.com/office/drawing/2014/main" id="{6B9A3CA8-EB10-4421-8E1A-E3DFE19F0C2B}"/>
              </a:ext>
            </a:extLst>
          </p:cNvPr>
          <p:cNvSpPr>
            <a:spLocks/>
          </p:cNvSpPr>
          <p:nvPr/>
        </p:nvSpPr>
        <p:spPr bwMode="auto">
          <a:xfrm rot="18665047" flipH="1">
            <a:off x="6509907" y="1781389"/>
            <a:ext cx="344409" cy="318991"/>
          </a:xfrm>
          <a:custGeom>
            <a:avLst/>
            <a:gdLst>
              <a:gd name="T0" fmla="*/ 181 w 331"/>
              <a:gd name="T1" fmla="*/ 164 h 307"/>
              <a:gd name="T2" fmla="*/ 181 w 331"/>
              <a:gd name="T3" fmla="*/ 163 h 307"/>
              <a:gd name="T4" fmla="*/ 176 w 331"/>
              <a:gd name="T5" fmla="*/ 113 h 307"/>
              <a:gd name="T6" fmla="*/ 175 w 331"/>
              <a:gd name="T7" fmla="*/ 99 h 307"/>
              <a:gd name="T8" fmla="*/ 174 w 331"/>
              <a:gd name="T9" fmla="*/ 98 h 307"/>
              <a:gd name="T10" fmla="*/ 178 w 331"/>
              <a:gd name="T11" fmla="*/ 130 h 307"/>
              <a:gd name="T12" fmla="*/ 181 w 331"/>
              <a:gd name="T13" fmla="*/ 164 h 307"/>
              <a:gd name="T14" fmla="*/ 175 w 331"/>
              <a:gd name="T15" fmla="*/ 165 h 307"/>
              <a:gd name="T16" fmla="*/ 174 w 331"/>
              <a:gd name="T17" fmla="*/ 165 h 307"/>
              <a:gd name="T18" fmla="*/ 163 w 331"/>
              <a:gd name="T19" fmla="*/ 157 h 307"/>
              <a:gd name="T20" fmla="*/ 137 w 331"/>
              <a:gd name="T21" fmla="*/ 133 h 307"/>
              <a:gd name="T22" fmla="*/ 141 w 331"/>
              <a:gd name="T23" fmla="*/ 138 h 307"/>
              <a:gd name="T24" fmla="*/ 173 w 331"/>
              <a:gd name="T25" fmla="*/ 164 h 307"/>
              <a:gd name="T26" fmla="*/ 174 w 331"/>
              <a:gd name="T27" fmla="*/ 165 h 307"/>
              <a:gd name="T28" fmla="*/ 175 w 331"/>
              <a:gd name="T29" fmla="*/ 169 h 307"/>
              <a:gd name="T30" fmla="*/ 168 w 331"/>
              <a:gd name="T31" fmla="*/ 173 h 307"/>
              <a:gd name="T32" fmla="*/ 58 w 331"/>
              <a:gd name="T33" fmla="*/ 135 h 307"/>
              <a:gd name="T34" fmla="*/ 0 w 331"/>
              <a:gd name="T35" fmla="*/ 159 h 307"/>
              <a:gd name="T36" fmla="*/ 14 w 331"/>
              <a:gd name="T37" fmla="*/ 185 h 307"/>
              <a:gd name="T38" fmla="*/ 35 w 331"/>
              <a:gd name="T39" fmla="*/ 203 h 307"/>
              <a:gd name="T40" fmla="*/ 49 w 331"/>
              <a:gd name="T41" fmla="*/ 218 h 307"/>
              <a:gd name="T42" fmla="*/ 77 w 331"/>
              <a:gd name="T43" fmla="*/ 235 h 307"/>
              <a:gd name="T44" fmla="*/ 119 w 331"/>
              <a:gd name="T45" fmla="*/ 215 h 307"/>
              <a:gd name="T46" fmla="*/ 86 w 331"/>
              <a:gd name="T47" fmla="*/ 273 h 307"/>
              <a:gd name="T48" fmla="*/ 98 w 331"/>
              <a:gd name="T49" fmla="*/ 289 h 307"/>
              <a:gd name="T50" fmla="*/ 111 w 331"/>
              <a:gd name="T51" fmla="*/ 297 h 307"/>
              <a:gd name="T52" fmla="*/ 136 w 331"/>
              <a:gd name="T53" fmla="*/ 305 h 307"/>
              <a:gd name="T54" fmla="*/ 161 w 331"/>
              <a:gd name="T55" fmla="*/ 304 h 307"/>
              <a:gd name="T56" fmla="*/ 181 w 331"/>
              <a:gd name="T57" fmla="*/ 292 h 307"/>
              <a:gd name="T58" fmla="*/ 191 w 331"/>
              <a:gd name="T59" fmla="*/ 277 h 307"/>
              <a:gd name="T60" fmla="*/ 197 w 331"/>
              <a:gd name="T61" fmla="*/ 213 h 307"/>
              <a:gd name="T62" fmla="*/ 218 w 331"/>
              <a:gd name="T63" fmla="*/ 257 h 307"/>
              <a:gd name="T64" fmla="*/ 223 w 331"/>
              <a:gd name="T65" fmla="*/ 258 h 307"/>
              <a:gd name="T66" fmla="*/ 204 w 331"/>
              <a:gd name="T67" fmla="*/ 218 h 307"/>
              <a:gd name="T68" fmla="*/ 209 w 331"/>
              <a:gd name="T69" fmla="*/ 210 h 307"/>
              <a:gd name="T70" fmla="*/ 261 w 331"/>
              <a:gd name="T71" fmla="*/ 239 h 307"/>
              <a:gd name="T72" fmla="*/ 289 w 331"/>
              <a:gd name="T73" fmla="*/ 240 h 307"/>
              <a:gd name="T74" fmla="*/ 305 w 331"/>
              <a:gd name="T75" fmla="*/ 229 h 307"/>
              <a:gd name="T76" fmla="*/ 318 w 331"/>
              <a:gd name="T77" fmla="*/ 212 h 307"/>
              <a:gd name="T78" fmla="*/ 327 w 331"/>
              <a:gd name="T79" fmla="*/ 190 h 307"/>
              <a:gd name="T80" fmla="*/ 327 w 331"/>
              <a:gd name="T81" fmla="*/ 178 h 307"/>
              <a:gd name="T82" fmla="*/ 321 w 331"/>
              <a:gd name="T83" fmla="*/ 153 h 307"/>
              <a:gd name="T84" fmla="*/ 313 w 331"/>
              <a:gd name="T85" fmla="*/ 145 h 307"/>
              <a:gd name="T86" fmla="*/ 255 w 331"/>
              <a:gd name="T87" fmla="*/ 146 h 307"/>
              <a:gd name="T88" fmla="*/ 289 w 331"/>
              <a:gd name="T89" fmla="*/ 128 h 307"/>
              <a:gd name="T90" fmla="*/ 295 w 331"/>
              <a:gd name="T91" fmla="*/ 93 h 307"/>
              <a:gd name="T92" fmla="*/ 292 w 331"/>
              <a:gd name="T93" fmla="*/ 83 h 307"/>
              <a:gd name="T94" fmla="*/ 288 w 331"/>
              <a:gd name="T95" fmla="*/ 60 h 307"/>
              <a:gd name="T96" fmla="*/ 288 w 331"/>
              <a:gd name="T97" fmla="*/ 41 h 307"/>
              <a:gd name="T98" fmla="*/ 276 w 331"/>
              <a:gd name="T99" fmla="*/ 17 h 307"/>
              <a:gd name="T100" fmla="*/ 224 w 331"/>
              <a:gd name="T101" fmla="*/ 42 h 307"/>
              <a:gd name="T102" fmla="*/ 189 w 331"/>
              <a:gd name="T103" fmla="*/ 145 h 307"/>
              <a:gd name="T104" fmla="*/ 186 w 331"/>
              <a:gd name="T105" fmla="*/ 167 h 307"/>
              <a:gd name="T106" fmla="*/ 182 w 331"/>
              <a:gd name="T107" fmla="*/ 165 h 307"/>
              <a:gd name="T108" fmla="*/ 181 w 331"/>
              <a:gd name="T10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1" h="307">
                <a:moveTo>
                  <a:pt x="181" y="164"/>
                </a:moveTo>
                <a:cubicBezTo>
                  <a:pt x="181" y="164"/>
                  <a:pt x="181" y="163"/>
                  <a:pt x="181" y="163"/>
                </a:cubicBezTo>
                <a:cubicBezTo>
                  <a:pt x="180" y="146"/>
                  <a:pt x="179" y="130"/>
                  <a:pt x="176" y="113"/>
                </a:cubicBezTo>
                <a:cubicBezTo>
                  <a:pt x="176" y="108"/>
                  <a:pt x="176" y="103"/>
                  <a:pt x="175" y="99"/>
                </a:cubicBezTo>
                <a:cubicBezTo>
                  <a:pt x="176" y="96"/>
                  <a:pt x="176" y="93"/>
                  <a:pt x="174" y="98"/>
                </a:cubicBezTo>
                <a:cubicBezTo>
                  <a:pt x="173" y="109"/>
                  <a:pt x="177" y="119"/>
                  <a:pt x="178" y="130"/>
                </a:cubicBezTo>
                <a:cubicBezTo>
                  <a:pt x="179" y="141"/>
                  <a:pt x="179" y="152"/>
                  <a:pt x="181" y="164"/>
                </a:cubicBezTo>
                <a:cubicBezTo>
                  <a:pt x="178" y="160"/>
                  <a:pt x="179" y="169"/>
                  <a:pt x="175" y="165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1" y="162"/>
                  <a:pt x="166" y="158"/>
                  <a:pt x="163" y="157"/>
                </a:cubicBezTo>
                <a:cubicBezTo>
                  <a:pt x="154" y="149"/>
                  <a:pt x="144" y="142"/>
                  <a:pt x="137" y="133"/>
                </a:cubicBezTo>
                <a:cubicBezTo>
                  <a:pt x="135" y="133"/>
                  <a:pt x="140" y="138"/>
                  <a:pt x="141" y="138"/>
                </a:cubicBezTo>
                <a:cubicBezTo>
                  <a:pt x="150" y="148"/>
                  <a:pt x="162" y="156"/>
                  <a:pt x="173" y="164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4" y="166"/>
                  <a:pt x="175" y="168"/>
                  <a:pt x="175" y="169"/>
                </a:cubicBezTo>
                <a:cubicBezTo>
                  <a:pt x="171" y="175"/>
                  <a:pt x="186" y="185"/>
                  <a:pt x="168" y="173"/>
                </a:cubicBezTo>
                <a:cubicBezTo>
                  <a:pt x="138" y="154"/>
                  <a:pt x="94" y="141"/>
                  <a:pt x="58" y="135"/>
                </a:cubicBezTo>
                <a:cubicBezTo>
                  <a:pt x="43" y="134"/>
                  <a:pt x="0" y="136"/>
                  <a:pt x="0" y="159"/>
                </a:cubicBezTo>
                <a:cubicBezTo>
                  <a:pt x="1" y="168"/>
                  <a:pt x="7" y="180"/>
                  <a:pt x="14" y="185"/>
                </a:cubicBezTo>
                <a:cubicBezTo>
                  <a:pt x="18" y="186"/>
                  <a:pt x="33" y="199"/>
                  <a:pt x="35" y="203"/>
                </a:cubicBezTo>
                <a:cubicBezTo>
                  <a:pt x="37" y="210"/>
                  <a:pt x="45" y="212"/>
                  <a:pt x="49" y="218"/>
                </a:cubicBezTo>
                <a:cubicBezTo>
                  <a:pt x="50" y="225"/>
                  <a:pt x="69" y="234"/>
                  <a:pt x="77" y="235"/>
                </a:cubicBezTo>
                <a:cubicBezTo>
                  <a:pt x="86" y="234"/>
                  <a:pt x="120" y="214"/>
                  <a:pt x="119" y="215"/>
                </a:cubicBezTo>
                <a:cubicBezTo>
                  <a:pt x="105" y="227"/>
                  <a:pt x="75" y="251"/>
                  <a:pt x="86" y="273"/>
                </a:cubicBezTo>
                <a:cubicBezTo>
                  <a:pt x="93" y="278"/>
                  <a:pt x="94" y="281"/>
                  <a:pt x="98" y="289"/>
                </a:cubicBezTo>
                <a:cubicBezTo>
                  <a:pt x="102" y="292"/>
                  <a:pt x="107" y="293"/>
                  <a:pt x="111" y="297"/>
                </a:cubicBezTo>
                <a:cubicBezTo>
                  <a:pt x="117" y="306"/>
                  <a:pt x="127" y="299"/>
                  <a:pt x="136" y="305"/>
                </a:cubicBezTo>
                <a:cubicBezTo>
                  <a:pt x="143" y="307"/>
                  <a:pt x="155" y="305"/>
                  <a:pt x="161" y="304"/>
                </a:cubicBezTo>
                <a:cubicBezTo>
                  <a:pt x="168" y="298"/>
                  <a:pt x="176" y="297"/>
                  <a:pt x="181" y="292"/>
                </a:cubicBezTo>
                <a:cubicBezTo>
                  <a:pt x="186" y="287"/>
                  <a:pt x="189" y="283"/>
                  <a:pt x="191" y="277"/>
                </a:cubicBezTo>
                <a:cubicBezTo>
                  <a:pt x="191" y="274"/>
                  <a:pt x="196" y="212"/>
                  <a:pt x="197" y="213"/>
                </a:cubicBezTo>
                <a:cubicBezTo>
                  <a:pt x="203" y="225"/>
                  <a:pt x="207" y="250"/>
                  <a:pt x="218" y="257"/>
                </a:cubicBezTo>
                <a:cubicBezTo>
                  <a:pt x="219" y="259"/>
                  <a:pt x="221" y="261"/>
                  <a:pt x="223" y="258"/>
                </a:cubicBezTo>
                <a:cubicBezTo>
                  <a:pt x="226" y="245"/>
                  <a:pt x="209" y="229"/>
                  <a:pt x="204" y="218"/>
                </a:cubicBezTo>
                <a:cubicBezTo>
                  <a:pt x="199" y="202"/>
                  <a:pt x="200" y="206"/>
                  <a:pt x="209" y="210"/>
                </a:cubicBezTo>
                <a:cubicBezTo>
                  <a:pt x="226" y="221"/>
                  <a:pt x="244" y="228"/>
                  <a:pt x="261" y="239"/>
                </a:cubicBezTo>
                <a:cubicBezTo>
                  <a:pt x="270" y="243"/>
                  <a:pt x="280" y="243"/>
                  <a:pt x="289" y="240"/>
                </a:cubicBezTo>
                <a:cubicBezTo>
                  <a:pt x="293" y="234"/>
                  <a:pt x="303" y="234"/>
                  <a:pt x="305" y="229"/>
                </a:cubicBezTo>
                <a:cubicBezTo>
                  <a:pt x="307" y="222"/>
                  <a:pt x="318" y="219"/>
                  <a:pt x="318" y="212"/>
                </a:cubicBezTo>
                <a:cubicBezTo>
                  <a:pt x="320" y="204"/>
                  <a:pt x="328" y="198"/>
                  <a:pt x="327" y="190"/>
                </a:cubicBezTo>
                <a:cubicBezTo>
                  <a:pt x="326" y="187"/>
                  <a:pt x="326" y="181"/>
                  <a:pt x="327" y="178"/>
                </a:cubicBezTo>
                <a:cubicBezTo>
                  <a:pt x="331" y="171"/>
                  <a:pt x="319" y="162"/>
                  <a:pt x="321" y="153"/>
                </a:cubicBezTo>
                <a:cubicBezTo>
                  <a:pt x="321" y="149"/>
                  <a:pt x="316" y="147"/>
                  <a:pt x="313" y="145"/>
                </a:cubicBezTo>
                <a:cubicBezTo>
                  <a:pt x="294" y="133"/>
                  <a:pt x="274" y="141"/>
                  <a:pt x="255" y="146"/>
                </a:cubicBezTo>
                <a:cubicBezTo>
                  <a:pt x="253" y="146"/>
                  <a:pt x="284" y="132"/>
                  <a:pt x="289" y="128"/>
                </a:cubicBezTo>
                <a:cubicBezTo>
                  <a:pt x="297" y="120"/>
                  <a:pt x="297" y="103"/>
                  <a:pt x="295" y="93"/>
                </a:cubicBezTo>
                <a:cubicBezTo>
                  <a:pt x="293" y="91"/>
                  <a:pt x="292" y="86"/>
                  <a:pt x="292" y="83"/>
                </a:cubicBezTo>
                <a:cubicBezTo>
                  <a:pt x="295" y="75"/>
                  <a:pt x="285" y="68"/>
                  <a:pt x="288" y="60"/>
                </a:cubicBezTo>
                <a:cubicBezTo>
                  <a:pt x="288" y="52"/>
                  <a:pt x="286" y="49"/>
                  <a:pt x="288" y="41"/>
                </a:cubicBezTo>
                <a:cubicBezTo>
                  <a:pt x="288" y="35"/>
                  <a:pt x="281" y="21"/>
                  <a:pt x="276" y="17"/>
                </a:cubicBezTo>
                <a:cubicBezTo>
                  <a:pt x="260" y="0"/>
                  <a:pt x="233" y="30"/>
                  <a:pt x="224" y="42"/>
                </a:cubicBezTo>
                <a:cubicBezTo>
                  <a:pt x="206" y="72"/>
                  <a:pt x="194" y="111"/>
                  <a:pt x="189" y="145"/>
                </a:cubicBezTo>
                <a:cubicBezTo>
                  <a:pt x="188" y="146"/>
                  <a:pt x="187" y="167"/>
                  <a:pt x="186" y="167"/>
                </a:cubicBezTo>
                <a:cubicBezTo>
                  <a:pt x="185" y="166"/>
                  <a:pt x="183" y="166"/>
                  <a:pt x="182" y="165"/>
                </a:cubicBezTo>
                <a:cubicBezTo>
                  <a:pt x="181" y="165"/>
                  <a:pt x="181" y="165"/>
                  <a:pt x="181" y="16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5">
            <a:extLst>
              <a:ext uri="{FF2B5EF4-FFF2-40B4-BE49-F238E27FC236}">
                <a16:creationId xmlns:a16="http://schemas.microsoft.com/office/drawing/2014/main" id="{19ACEED0-D299-4B46-96BE-6AE12CCCFF79}"/>
              </a:ext>
            </a:extLst>
          </p:cNvPr>
          <p:cNvSpPr>
            <a:spLocks/>
          </p:cNvSpPr>
          <p:nvPr/>
        </p:nvSpPr>
        <p:spPr bwMode="auto">
          <a:xfrm rot="661887" flipH="1">
            <a:off x="7148355" y="1781389"/>
            <a:ext cx="344409" cy="318991"/>
          </a:xfrm>
          <a:custGeom>
            <a:avLst/>
            <a:gdLst>
              <a:gd name="T0" fmla="*/ 181 w 331"/>
              <a:gd name="T1" fmla="*/ 164 h 307"/>
              <a:gd name="T2" fmla="*/ 181 w 331"/>
              <a:gd name="T3" fmla="*/ 163 h 307"/>
              <a:gd name="T4" fmla="*/ 176 w 331"/>
              <a:gd name="T5" fmla="*/ 113 h 307"/>
              <a:gd name="T6" fmla="*/ 175 w 331"/>
              <a:gd name="T7" fmla="*/ 99 h 307"/>
              <a:gd name="T8" fmla="*/ 174 w 331"/>
              <a:gd name="T9" fmla="*/ 98 h 307"/>
              <a:gd name="T10" fmla="*/ 178 w 331"/>
              <a:gd name="T11" fmla="*/ 130 h 307"/>
              <a:gd name="T12" fmla="*/ 181 w 331"/>
              <a:gd name="T13" fmla="*/ 164 h 307"/>
              <a:gd name="T14" fmla="*/ 175 w 331"/>
              <a:gd name="T15" fmla="*/ 165 h 307"/>
              <a:gd name="T16" fmla="*/ 174 w 331"/>
              <a:gd name="T17" fmla="*/ 165 h 307"/>
              <a:gd name="T18" fmla="*/ 163 w 331"/>
              <a:gd name="T19" fmla="*/ 157 h 307"/>
              <a:gd name="T20" fmla="*/ 137 w 331"/>
              <a:gd name="T21" fmla="*/ 133 h 307"/>
              <a:gd name="T22" fmla="*/ 141 w 331"/>
              <a:gd name="T23" fmla="*/ 138 h 307"/>
              <a:gd name="T24" fmla="*/ 173 w 331"/>
              <a:gd name="T25" fmla="*/ 164 h 307"/>
              <a:gd name="T26" fmla="*/ 174 w 331"/>
              <a:gd name="T27" fmla="*/ 165 h 307"/>
              <a:gd name="T28" fmla="*/ 175 w 331"/>
              <a:gd name="T29" fmla="*/ 169 h 307"/>
              <a:gd name="T30" fmla="*/ 168 w 331"/>
              <a:gd name="T31" fmla="*/ 173 h 307"/>
              <a:gd name="T32" fmla="*/ 58 w 331"/>
              <a:gd name="T33" fmla="*/ 135 h 307"/>
              <a:gd name="T34" fmla="*/ 0 w 331"/>
              <a:gd name="T35" fmla="*/ 159 h 307"/>
              <a:gd name="T36" fmla="*/ 14 w 331"/>
              <a:gd name="T37" fmla="*/ 185 h 307"/>
              <a:gd name="T38" fmla="*/ 35 w 331"/>
              <a:gd name="T39" fmla="*/ 203 h 307"/>
              <a:gd name="T40" fmla="*/ 49 w 331"/>
              <a:gd name="T41" fmla="*/ 218 h 307"/>
              <a:gd name="T42" fmla="*/ 77 w 331"/>
              <a:gd name="T43" fmla="*/ 235 h 307"/>
              <a:gd name="T44" fmla="*/ 119 w 331"/>
              <a:gd name="T45" fmla="*/ 215 h 307"/>
              <a:gd name="T46" fmla="*/ 86 w 331"/>
              <a:gd name="T47" fmla="*/ 273 h 307"/>
              <a:gd name="T48" fmla="*/ 98 w 331"/>
              <a:gd name="T49" fmla="*/ 289 h 307"/>
              <a:gd name="T50" fmla="*/ 111 w 331"/>
              <a:gd name="T51" fmla="*/ 297 h 307"/>
              <a:gd name="T52" fmla="*/ 136 w 331"/>
              <a:gd name="T53" fmla="*/ 305 h 307"/>
              <a:gd name="T54" fmla="*/ 161 w 331"/>
              <a:gd name="T55" fmla="*/ 304 h 307"/>
              <a:gd name="T56" fmla="*/ 181 w 331"/>
              <a:gd name="T57" fmla="*/ 292 h 307"/>
              <a:gd name="T58" fmla="*/ 191 w 331"/>
              <a:gd name="T59" fmla="*/ 277 h 307"/>
              <a:gd name="T60" fmla="*/ 197 w 331"/>
              <a:gd name="T61" fmla="*/ 213 h 307"/>
              <a:gd name="T62" fmla="*/ 218 w 331"/>
              <a:gd name="T63" fmla="*/ 257 h 307"/>
              <a:gd name="T64" fmla="*/ 223 w 331"/>
              <a:gd name="T65" fmla="*/ 258 h 307"/>
              <a:gd name="T66" fmla="*/ 204 w 331"/>
              <a:gd name="T67" fmla="*/ 218 h 307"/>
              <a:gd name="T68" fmla="*/ 209 w 331"/>
              <a:gd name="T69" fmla="*/ 210 h 307"/>
              <a:gd name="T70" fmla="*/ 261 w 331"/>
              <a:gd name="T71" fmla="*/ 239 h 307"/>
              <a:gd name="T72" fmla="*/ 289 w 331"/>
              <a:gd name="T73" fmla="*/ 240 h 307"/>
              <a:gd name="T74" fmla="*/ 305 w 331"/>
              <a:gd name="T75" fmla="*/ 229 h 307"/>
              <a:gd name="T76" fmla="*/ 318 w 331"/>
              <a:gd name="T77" fmla="*/ 212 h 307"/>
              <a:gd name="T78" fmla="*/ 327 w 331"/>
              <a:gd name="T79" fmla="*/ 190 h 307"/>
              <a:gd name="T80" fmla="*/ 327 w 331"/>
              <a:gd name="T81" fmla="*/ 178 h 307"/>
              <a:gd name="T82" fmla="*/ 321 w 331"/>
              <a:gd name="T83" fmla="*/ 153 h 307"/>
              <a:gd name="T84" fmla="*/ 313 w 331"/>
              <a:gd name="T85" fmla="*/ 145 h 307"/>
              <a:gd name="T86" fmla="*/ 255 w 331"/>
              <a:gd name="T87" fmla="*/ 146 h 307"/>
              <a:gd name="T88" fmla="*/ 289 w 331"/>
              <a:gd name="T89" fmla="*/ 128 h 307"/>
              <a:gd name="T90" fmla="*/ 295 w 331"/>
              <a:gd name="T91" fmla="*/ 93 h 307"/>
              <a:gd name="T92" fmla="*/ 292 w 331"/>
              <a:gd name="T93" fmla="*/ 83 h 307"/>
              <a:gd name="T94" fmla="*/ 288 w 331"/>
              <a:gd name="T95" fmla="*/ 60 h 307"/>
              <a:gd name="T96" fmla="*/ 288 w 331"/>
              <a:gd name="T97" fmla="*/ 41 h 307"/>
              <a:gd name="T98" fmla="*/ 276 w 331"/>
              <a:gd name="T99" fmla="*/ 17 h 307"/>
              <a:gd name="T100" fmla="*/ 224 w 331"/>
              <a:gd name="T101" fmla="*/ 42 h 307"/>
              <a:gd name="T102" fmla="*/ 189 w 331"/>
              <a:gd name="T103" fmla="*/ 145 h 307"/>
              <a:gd name="T104" fmla="*/ 186 w 331"/>
              <a:gd name="T105" fmla="*/ 167 h 307"/>
              <a:gd name="T106" fmla="*/ 182 w 331"/>
              <a:gd name="T107" fmla="*/ 165 h 307"/>
              <a:gd name="T108" fmla="*/ 181 w 331"/>
              <a:gd name="T109" fmla="*/ 16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31" h="307">
                <a:moveTo>
                  <a:pt x="181" y="164"/>
                </a:moveTo>
                <a:cubicBezTo>
                  <a:pt x="181" y="164"/>
                  <a:pt x="181" y="163"/>
                  <a:pt x="181" y="163"/>
                </a:cubicBezTo>
                <a:cubicBezTo>
                  <a:pt x="180" y="146"/>
                  <a:pt x="179" y="130"/>
                  <a:pt x="176" y="113"/>
                </a:cubicBezTo>
                <a:cubicBezTo>
                  <a:pt x="176" y="108"/>
                  <a:pt x="176" y="103"/>
                  <a:pt x="175" y="99"/>
                </a:cubicBezTo>
                <a:cubicBezTo>
                  <a:pt x="176" y="96"/>
                  <a:pt x="176" y="93"/>
                  <a:pt x="174" y="98"/>
                </a:cubicBezTo>
                <a:cubicBezTo>
                  <a:pt x="173" y="109"/>
                  <a:pt x="177" y="119"/>
                  <a:pt x="178" y="130"/>
                </a:cubicBezTo>
                <a:cubicBezTo>
                  <a:pt x="179" y="141"/>
                  <a:pt x="179" y="152"/>
                  <a:pt x="181" y="164"/>
                </a:cubicBezTo>
                <a:cubicBezTo>
                  <a:pt x="178" y="160"/>
                  <a:pt x="179" y="169"/>
                  <a:pt x="175" y="165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1" y="162"/>
                  <a:pt x="166" y="158"/>
                  <a:pt x="163" y="157"/>
                </a:cubicBezTo>
                <a:cubicBezTo>
                  <a:pt x="154" y="149"/>
                  <a:pt x="144" y="142"/>
                  <a:pt x="137" y="133"/>
                </a:cubicBezTo>
                <a:cubicBezTo>
                  <a:pt x="135" y="133"/>
                  <a:pt x="140" y="138"/>
                  <a:pt x="141" y="138"/>
                </a:cubicBezTo>
                <a:cubicBezTo>
                  <a:pt x="150" y="148"/>
                  <a:pt x="162" y="156"/>
                  <a:pt x="173" y="164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4" y="166"/>
                  <a:pt x="175" y="168"/>
                  <a:pt x="175" y="169"/>
                </a:cubicBezTo>
                <a:cubicBezTo>
                  <a:pt x="171" y="175"/>
                  <a:pt x="186" y="185"/>
                  <a:pt x="168" y="173"/>
                </a:cubicBezTo>
                <a:cubicBezTo>
                  <a:pt x="138" y="154"/>
                  <a:pt x="94" y="141"/>
                  <a:pt x="58" y="135"/>
                </a:cubicBezTo>
                <a:cubicBezTo>
                  <a:pt x="43" y="134"/>
                  <a:pt x="0" y="136"/>
                  <a:pt x="0" y="159"/>
                </a:cubicBezTo>
                <a:cubicBezTo>
                  <a:pt x="1" y="168"/>
                  <a:pt x="7" y="180"/>
                  <a:pt x="14" y="185"/>
                </a:cubicBezTo>
                <a:cubicBezTo>
                  <a:pt x="18" y="186"/>
                  <a:pt x="33" y="199"/>
                  <a:pt x="35" y="203"/>
                </a:cubicBezTo>
                <a:cubicBezTo>
                  <a:pt x="37" y="210"/>
                  <a:pt x="45" y="212"/>
                  <a:pt x="49" y="218"/>
                </a:cubicBezTo>
                <a:cubicBezTo>
                  <a:pt x="50" y="225"/>
                  <a:pt x="69" y="234"/>
                  <a:pt x="77" y="235"/>
                </a:cubicBezTo>
                <a:cubicBezTo>
                  <a:pt x="86" y="234"/>
                  <a:pt x="120" y="214"/>
                  <a:pt x="119" y="215"/>
                </a:cubicBezTo>
                <a:cubicBezTo>
                  <a:pt x="105" y="227"/>
                  <a:pt x="75" y="251"/>
                  <a:pt x="86" y="273"/>
                </a:cubicBezTo>
                <a:cubicBezTo>
                  <a:pt x="93" y="278"/>
                  <a:pt x="94" y="281"/>
                  <a:pt x="98" y="289"/>
                </a:cubicBezTo>
                <a:cubicBezTo>
                  <a:pt x="102" y="292"/>
                  <a:pt x="107" y="293"/>
                  <a:pt x="111" y="297"/>
                </a:cubicBezTo>
                <a:cubicBezTo>
                  <a:pt x="117" y="306"/>
                  <a:pt x="127" y="299"/>
                  <a:pt x="136" y="305"/>
                </a:cubicBezTo>
                <a:cubicBezTo>
                  <a:pt x="143" y="307"/>
                  <a:pt x="155" y="305"/>
                  <a:pt x="161" y="304"/>
                </a:cubicBezTo>
                <a:cubicBezTo>
                  <a:pt x="168" y="298"/>
                  <a:pt x="176" y="297"/>
                  <a:pt x="181" y="292"/>
                </a:cubicBezTo>
                <a:cubicBezTo>
                  <a:pt x="186" y="287"/>
                  <a:pt x="189" y="283"/>
                  <a:pt x="191" y="277"/>
                </a:cubicBezTo>
                <a:cubicBezTo>
                  <a:pt x="191" y="274"/>
                  <a:pt x="196" y="212"/>
                  <a:pt x="197" y="213"/>
                </a:cubicBezTo>
                <a:cubicBezTo>
                  <a:pt x="203" y="225"/>
                  <a:pt x="207" y="250"/>
                  <a:pt x="218" y="257"/>
                </a:cubicBezTo>
                <a:cubicBezTo>
                  <a:pt x="219" y="259"/>
                  <a:pt x="221" y="261"/>
                  <a:pt x="223" y="258"/>
                </a:cubicBezTo>
                <a:cubicBezTo>
                  <a:pt x="226" y="245"/>
                  <a:pt x="209" y="229"/>
                  <a:pt x="204" y="218"/>
                </a:cubicBezTo>
                <a:cubicBezTo>
                  <a:pt x="199" y="202"/>
                  <a:pt x="200" y="206"/>
                  <a:pt x="209" y="210"/>
                </a:cubicBezTo>
                <a:cubicBezTo>
                  <a:pt x="226" y="221"/>
                  <a:pt x="244" y="228"/>
                  <a:pt x="261" y="239"/>
                </a:cubicBezTo>
                <a:cubicBezTo>
                  <a:pt x="270" y="243"/>
                  <a:pt x="280" y="243"/>
                  <a:pt x="289" y="240"/>
                </a:cubicBezTo>
                <a:cubicBezTo>
                  <a:pt x="293" y="234"/>
                  <a:pt x="303" y="234"/>
                  <a:pt x="305" y="229"/>
                </a:cubicBezTo>
                <a:cubicBezTo>
                  <a:pt x="307" y="222"/>
                  <a:pt x="318" y="219"/>
                  <a:pt x="318" y="212"/>
                </a:cubicBezTo>
                <a:cubicBezTo>
                  <a:pt x="320" y="204"/>
                  <a:pt x="328" y="198"/>
                  <a:pt x="327" y="190"/>
                </a:cubicBezTo>
                <a:cubicBezTo>
                  <a:pt x="326" y="187"/>
                  <a:pt x="326" y="181"/>
                  <a:pt x="327" y="178"/>
                </a:cubicBezTo>
                <a:cubicBezTo>
                  <a:pt x="331" y="171"/>
                  <a:pt x="319" y="162"/>
                  <a:pt x="321" y="153"/>
                </a:cubicBezTo>
                <a:cubicBezTo>
                  <a:pt x="321" y="149"/>
                  <a:pt x="316" y="147"/>
                  <a:pt x="313" y="145"/>
                </a:cubicBezTo>
                <a:cubicBezTo>
                  <a:pt x="294" y="133"/>
                  <a:pt x="274" y="141"/>
                  <a:pt x="255" y="146"/>
                </a:cubicBezTo>
                <a:cubicBezTo>
                  <a:pt x="253" y="146"/>
                  <a:pt x="284" y="132"/>
                  <a:pt x="289" y="128"/>
                </a:cubicBezTo>
                <a:cubicBezTo>
                  <a:pt x="297" y="120"/>
                  <a:pt x="297" y="103"/>
                  <a:pt x="295" y="93"/>
                </a:cubicBezTo>
                <a:cubicBezTo>
                  <a:pt x="293" y="91"/>
                  <a:pt x="292" y="86"/>
                  <a:pt x="292" y="83"/>
                </a:cubicBezTo>
                <a:cubicBezTo>
                  <a:pt x="295" y="75"/>
                  <a:pt x="285" y="68"/>
                  <a:pt x="288" y="60"/>
                </a:cubicBezTo>
                <a:cubicBezTo>
                  <a:pt x="288" y="52"/>
                  <a:pt x="286" y="49"/>
                  <a:pt x="288" y="41"/>
                </a:cubicBezTo>
                <a:cubicBezTo>
                  <a:pt x="288" y="35"/>
                  <a:pt x="281" y="21"/>
                  <a:pt x="276" y="17"/>
                </a:cubicBezTo>
                <a:cubicBezTo>
                  <a:pt x="260" y="0"/>
                  <a:pt x="233" y="30"/>
                  <a:pt x="224" y="42"/>
                </a:cubicBezTo>
                <a:cubicBezTo>
                  <a:pt x="206" y="72"/>
                  <a:pt x="194" y="111"/>
                  <a:pt x="189" y="145"/>
                </a:cubicBezTo>
                <a:cubicBezTo>
                  <a:pt x="188" y="146"/>
                  <a:pt x="187" y="167"/>
                  <a:pt x="186" y="167"/>
                </a:cubicBezTo>
                <a:cubicBezTo>
                  <a:pt x="185" y="166"/>
                  <a:pt x="183" y="166"/>
                  <a:pt x="182" y="165"/>
                </a:cubicBezTo>
                <a:cubicBezTo>
                  <a:pt x="181" y="165"/>
                  <a:pt x="181" y="165"/>
                  <a:pt x="181" y="16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0206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audio>
              <p:cMediaNode vol="80000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05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45354C9-6EA1-4E93-9AB1-59127E14DC6C}"/>
              </a:ext>
            </a:extLst>
          </p:cNvPr>
          <p:cNvSpPr/>
          <p:nvPr/>
        </p:nvSpPr>
        <p:spPr>
          <a:xfrm>
            <a:off x="5742038" y="2375985"/>
            <a:ext cx="64401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/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笑笑：请你用</a:t>
            </a:r>
            <a:r>
              <a:rPr lang="en-US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个正方体搭立体图形，从正面看是</a:t>
            </a:r>
            <a:r>
              <a:rPr lang="en-US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个正方形。</a:t>
            </a:r>
          </a:p>
          <a:p>
            <a:pPr indent="355600"/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全班学生拿出正方体学具，根据指令做一做。</a:t>
            </a:r>
          </a:p>
          <a:p>
            <a:pPr indent="355600"/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引导思考：用</a:t>
            </a:r>
            <a:r>
              <a:rPr lang="en-US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个小正方体搭一搭，有几种搭法？（</a:t>
            </a:r>
            <a:r>
              <a:rPr lang="en-US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种）</a:t>
            </a:r>
          </a:p>
          <a:p>
            <a:pPr indent="355600"/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笑笑：从右面看是两个正方形。上面的正方体在右面。</a:t>
            </a:r>
          </a:p>
          <a:p>
            <a:pPr indent="355600"/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提问：你搭出正确的图形了吗？你是用什么方法搭出图形的？（根据条件用排除法）</a:t>
            </a:r>
            <a:endParaRPr lang="zh-CN" altLang="zh-CN" sz="2400" b="1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6F9D432-9135-42B2-866F-4A7DE5E14540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A46E429-3A73-4912-8C1B-029BD2C92CAD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B91AB69-F0B4-4604-BDC7-2EBB26862954}"/>
              </a:ext>
            </a:extLst>
          </p:cNvPr>
          <p:cNvPicPr/>
          <p:nvPr/>
        </p:nvPicPr>
        <p:blipFill rotWithShape="1">
          <a:blip r:embed="rId2"/>
          <a:srcRect l="12117" r="10893" b="586"/>
          <a:stretch/>
        </p:blipFill>
        <p:spPr>
          <a:xfrm>
            <a:off x="776748" y="2322515"/>
            <a:ext cx="4965290" cy="342935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F3D83F2-05F1-42E0-A98A-7B912262ABE5}"/>
              </a:ext>
            </a:extLst>
          </p:cNvPr>
          <p:cNvSpPr/>
          <p:nvPr/>
        </p:nvSpPr>
        <p:spPr>
          <a:xfrm>
            <a:off x="1446543" y="1183358"/>
            <a:ext cx="5527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  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揭示课题，活动交流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45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45354C9-6EA1-4E93-9AB1-59127E14DC6C}"/>
              </a:ext>
            </a:extLst>
          </p:cNvPr>
          <p:cNvSpPr/>
          <p:nvPr/>
        </p:nvSpPr>
        <p:spPr>
          <a:xfrm>
            <a:off x="5751871" y="1768133"/>
            <a:ext cx="6440129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预设：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/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接下来</a:t>
            </a:r>
            <a:r>
              <a:rPr lang="zh-CN" altLang="en-US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可以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还是用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个正方体，以一次游戏的形式鼓励学生小组活动，让每个孩子都有表达和操作的机会。可以一个学生发出指令，另一个学生搭立体图形，然后互换。游戏过程中，教师要进行适当的提问加以点拨：如发令的同学怎样发出指令，有利于同伴准确搭出图形？学生在活动中初步体会用“上、下、左、右、前、后”等词语描述正方体位置的好处；教师可鼓励学生通过尽可能少的指令，搭出正确的立体图形。活动过程中教师可以组织学生进行交流演示，交流的过程也就是活动经验的提炼培养过程。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6F9D432-9135-42B2-866F-4A7DE5E14540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A46E429-3A73-4912-8C1B-029BD2C92CAD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B91AB69-F0B4-4604-BDC7-2EBB26862954}"/>
              </a:ext>
            </a:extLst>
          </p:cNvPr>
          <p:cNvPicPr/>
          <p:nvPr/>
        </p:nvPicPr>
        <p:blipFill rotWithShape="1">
          <a:blip r:embed="rId2"/>
          <a:srcRect l="12117" r="10893" b="586"/>
          <a:stretch/>
        </p:blipFill>
        <p:spPr>
          <a:xfrm>
            <a:off x="776748" y="2322515"/>
            <a:ext cx="4965290" cy="342935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0F3D83F2-05F1-42E0-A98A-7B912262ABE5}"/>
              </a:ext>
            </a:extLst>
          </p:cNvPr>
          <p:cNvSpPr/>
          <p:nvPr/>
        </p:nvSpPr>
        <p:spPr>
          <a:xfrm>
            <a:off x="1446543" y="1183358"/>
            <a:ext cx="5527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  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揭示课题，活动交流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0896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EDE97AE-9E18-456C-9238-8F669145FE9A}"/>
              </a:ext>
            </a:extLst>
          </p:cNvPr>
          <p:cNvSpPr/>
          <p:nvPr/>
        </p:nvSpPr>
        <p:spPr>
          <a:xfrm>
            <a:off x="1986115" y="2075712"/>
            <a:ext cx="919316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/>
            <a:r>
              <a:rPr lang="zh-CN" altLang="zh-CN" sz="2400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设计意图：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indent="355600"/>
            <a:r>
              <a:rPr lang="zh-CN" altLang="zh-CN" sz="2400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该环节是根据指令进行搭一搭活动。先是让学生按照教材中的活动情境进行操作，掌握根据指令正确搭出图形的能力，体会根据立体图形的正面、上面和侧面的形状特征，才能确定所搭的立体图形。而后组织游戏活动一则可以很好的激发学生对本节课学习的兴趣，二则教师可以通过设问对学生进行启发和引导，如每一个指令发出后，可以让学生谈谈他们想到了什么？并通过学生之间的相互补充，把可能的情况想全。又如搭正方体的同学如何利用指令搭出图形？学生在活动中发展同伴合作意识，体会空间观念和逻辑推理在解决问题时的作用。</a:t>
            </a:r>
            <a:endParaRPr lang="zh-CN" altLang="zh-CN" sz="2400" kern="100" dirty="0">
              <a:solidFill>
                <a:srgbClr val="FF0000"/>
              </a:solidFill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A751222-5EB2-4BBD-BA17-7FF59C4C852D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D7C4B5D-9128-4B4D-932C-2B47C65555EF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19AD75B-4004-46E2-99BD-DBE75A46F729}"/>
              </a:ext>
            </a:extLst>
          </p:cNvPr>
          <p:cNvSpPr/>
          <p:nvPr/>
        </p:nvSpPr>
        <p:spPr>
          <a:xfrm>
            <a:off x="1446543" y="1183358"/>
            <a:ext cx="5527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  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揭示课题，活动交流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153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D03CDC02-67F6-461F-9804-C3F6324D349C}"/>
              </a:ext>
            </a:extLst>
          </p:cNvPr>
          <p:cNvGrpSpPr/>
          <p:nvPr/>
        </p:nvGrpSpPr>
        <p:grpSpPr>
          <a:xfrm>
            <a:off x="1943407" y="1895752"/>
            <a:ext cx="8048625" cy="954087"/>
            <a:chOff x="1744970" y="2151391"/>
            <a:chExt cx="8048625" cy="954087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46AA68FD-6BC2-41D0-AB36-D0511B46CB9C}"/>
                </a:ext>
              </a:extLst>
            </p:cNvPr>
            <p:cNvGrpSpPr/>
            <p:nvPr/>
          </p:nvGrpSpPr>
          <p:grpSpPr>
            <a:xfrm>
              <a:off x="1744970" y="2151391"/>
              <a:ext cx="8048625" cy="954087"/>
              <a:chOff x="1735138" y="2951956"/>
              <a:chExt cx="8048625" cy="954087"/>
            </a:xfrm>
          </p:grpSpPr>
          <p:pic>
            <p:nvPicPr>
              <p:cNvPr id="14" name="Picture 24">
                <a:extLst>
                  <a:ext uri="{FF2B5EF4-FFF2-40B4-BE49-F238E27FC236}">
                    <a16:creationId xmlns:a16="http://schemas.microsoft.com/office/drawing/2014/main" id="{D825DD6F-5676-45E5-9133-0F3961B6F6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35138" y="3031331"/>
                <a:ext cx="381000" cy="352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" name="TextBox 24">
                <a:extLst>
                  <a:ext uri="{FF2B5EF4-FFF2-40B4-BE49-F238E27FC236}">
                    <a16:creationId xmlns:a16="http://schemas.microsoft.com/office/drawing/2014/main" id="{6D520801-738B-47A0-8119-367F69C5A5A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32013" y="2951956"/>
                <a:ext cx="7651750" cy="9540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9pPr>
              </a:lstStyle>
              <a:p>
                <a:r>
                  <a:rPr lang="zh-CN" altLang="en-US" sz="2800" b="1" dirty="0">
                    <a:ea typeface="宋体" panose="02010600030101010101" pitchFamily="2" charset="-122"/>
                  </a:rPr>
                  <a:t>淘气用</a:t>
                </a:r>
                <a:r>
                  <a:rPr lang="en-US" altLang="zh-CN" sz="2800" b="1" dirty="0">
                    <a:ea typeface="宋体" panose="02010600030101010101" pitchFamily="2" charset="-122"/>
                  </a:rPr>
                  <a:t>3</a:t>
                </a:r>
                <a:r>
                  <a:rPr lang="zh-CN" altLang="en-US" sz="2800" b="1" dirty="0">
                    <a:ea typeface="宋体" panose="02010600030101010101" pitchFamily="2" charset="-122"/>
                  </a:rPr>
                  <a:t>个正方体又搭出了一个立体图形，从正面看是          ，第三个正方体能放在什么位置？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05E12828-7039-4B4A-A83B-941254255727}"/>
                </a:ext>
              </a:extLst>
            </p:cNvPr>
            <p:cNvGrpSpPr/>
            <p:nvPr/>
          </p:nvGrpSpPr>
          <p:grpSpPr>
            <a:xfrm>
              <a:off x="3425332" y="2708603"/>
              <a:ext cx="792162" cy="396875"/>
              <a:chOff x="3387863" y="3427413"/>
              <a:chExt cx="792162" cy="396875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B691022E-2C95-4B03-ADAA-3A0381434430}"/>
                  </a:ext>
                </a:extLst>
              </p:cNvPr>
              <p:cNvSpPr/>
              <p:nvPr/>
            </p:nvSpPr>
            <p:spPr>
              <a:xfrm>
                <a:off x="3387863" y="3429000"/>
                <a:ext cx="395287" cy="3952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F59DF0CA-0F28-4380-8322-33C75D9EEDC5}"/>
                  </a:ext>
                </a:extLst>
              </p:cNvPr>
              <p:cNvSpPr/>
              <p:nvPr/>
            </p:nvSpPr>
            <p:spPr>
              <a:xfrm>
                <a:off x="3783150" y="3427413"/>
                <a:ext cx="396875" cy="39687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3A999B7D-3BC6-499D-9FFA-3F14C52FDDDC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756001" y="2884764"/>
            <a:ext cx="8325116" cy="2532119"/>
          </a:xfrm>
          <a:prstGeom prst="rect">
            <a:avLst/>
          </a:prstGeom>
        </p:spPr>
      </p:pic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4C2C75BA-7A49-4CF4-B1E2-B02CC9C29600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1D2ED62-D50C-4988-958E-785EAB4ECC7C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45F679E-BEE6-498A-81BB-98077E614ADC}"/>
              </a:ext>
            </a:extLst>
          </p:cNvPr>
          <p:cNvSpPr/>
          <p:nvPr/>
        </p:nvSpPr>
        <p:spPr>
          <a:xfrm>
            <a:off x="1446543" y="1183358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  探究新知，从做中学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78AE8E7-FFC3-4B12-B4CC-D8A5D469D2A9}"/>
              </a:ext>
            </a:extLst>
          </p:cNvPr>
          <p:cNvSpPr/>
          <p:nvPr/>
        </p:nvSpPr>
        <p:spPr>
          <a:xfrm>
            <a:off x="2501849" y="5451808"/>
            <a:ext cx="6833420" cy="1036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sz="2000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让学生先独立想象，再交流第三块积木可能的位置。交流后还可让学生动手摆一摆，在操作验证中发展积累活动经验，同时也为下节课根据平面图形还原物体奠定基础。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86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816F6319-038B-413B-8694-932CDDB07E08}"/>
              </a:ext>
            </a:extLst>
          </p:cNvPr>
          <p:cNvSpPr/>
          <p:nvPr/>
        </p:nvSpPr>
        <p:spPr>
          <a:xfrm>
            <a:off x="1559642" y="3213742"/>
            <a:ext cx="9973495" cy="2633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预设：</a:t>
            </a:r>
            <a:endParaRPr lang="zh-CN" altLang="zh-CN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师：你准备怎样摆呢？</a:t>
            </a:r>
            <a:endParaRPr lang="zh-CN" altLang="zh-CN" kern="1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生</a:t>
            </a:r>
            <a:r>
              <a:rPr lang="en-US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：从正面看到的图形只有一排，说明摆出的图形只有一层。</a:t>
            </a:r>
            <a:endParaRPr lang="zh-CN" altLang="zh-CN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生</a:t>
            </a:r>
            <a:r>
              <a:rPr lang="en-US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：从正面看到了</a:t>
            </a:r>
            <a:r>
              <a:rPr lang="en-US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个小正方形，说明摆出的图形从左往右，长度是</a:t>
            </a:r>
            <a:r>
              <a:rPr lang="en-US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个小正方体那么长。</a:t>
            </a:r>
            <a:endParaRPr lang="zh-CN" altLang="zh-CN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生</a:t>
            </a:r>
            <a:r>
              <a:rPr lang="en-US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：可以把两个小正方体摆成一排。要用</a:t>
            </a:r>
            <a:r>
              <a:rPr lang="en-US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个小正方体已经摆了</a:t>
            </a:r>
            <a:r>
              <a:rPr lang="en-US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个，还剩下</a:t>
            </a:r>
            <a:r>
              <a:rPr lang="en-US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个可以摆在所摆图形的后面。这个小正方体可以摆在第一个小正方体的后面，也可以摆在第二个小正方体的后面。</a:t>
            </a:r>
            <a:endParaRPr lang="zh-CN" altLang="zh-CN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师：除了这些摆法还可以怎样摆？</a:t>
            </a:r>
            <a:endParaRPr lang="zh-CN" altLang="zh-CN" kern="1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生</a:t>
            </a:r>
            <a:r>
              <a:rPr lang="en-US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：剩下的正方体还可以摆在所摆图形的前面。分别摆在</a:t>
            </a:r>
            <a:r>
              <a:rPr lang="en-US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个小正方体的前面，又有</a:t>
            </a:r>
            <a:r>
              <a:rPr lang="en-US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种摆法。</a:t>
            </a:r>
            <a:endParaRPr lang="zh-CN" altLang="zh-CN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CFC946C7-A1BF-40C3-80A8-18ECC70F7726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0043204-F57C-4D3B-9962-4AD43CA82E5F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9479FA8-FE3B-456E-8AA0-9C1976D65C33}"/>
              </a:ext>
            </a:extLst>
          </p:cNvPr>
          <p:cNvGrpSpPr/>
          <p:nvPr/>
        </p:nvGrpSpPr>
        <p:grpSpPr>
          <a:xfrm>
            <a:off x="1943407" y="1895752"/>
            <a:ext cx="8048625" cy="954087"/>
            <a:chOff x="1744970" y="2151391"/>
            <a:chExt cx="8048625" cy="954087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823618D-2ACA-475C-B0D6-FBD134B66FCD}"/>
                </a:ext>
              </a:extLst>
            </p:cNvPr>
            <p:cNvGrpSpPr/>
            <p:nvPr/>
          </p:nvGrpSpPr>
          <p:grpSpPr>
            <a:xfrm>
              <a:off x="1744970" y="2151391"/>
              <a:ext cx="8048625" cy="954087"/>
              <a:chOff x="1735138" y="2951956"/>
              <a:chExt cx="8048625" cy="954087"/>
            </a:xfrm>
          </p:grpSpPr>
          <p:pic>
            <p:nvPicPr>
              <p:cNvPr id="16" name="Picture 24">
                <a:extLst>
                  <a:ext uri="{FF2B5EF4-FFF2-40B4-BE49-F238E27FC236}">
                    <a16:creationId xmlns:a16="http://schemas.microsoft.com/office/drawing/2014/main" id="{7698DA79-FC1F-40DE-BF36-A784C60312D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35138" y="3031331"/>
                <a:ext cx="381000" cy="352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" name="TextBox 24">
                <a:extLst>
                  <a:ext uri="{FF2B5EF4-FFF2-40B4-BE49-F238E27FC236}">
                    <a16:creationId xmlns:a16="http://schemas.microsoft.com/office/drawing/2014/main" id="{71E7CC78-A3B8-45E5-A877-B60405128AA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32013" y="2951956"/>
                <a:ext cx="7651750" cy="9540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1pPr>
                <a:lvl2pPr marL="742950" indent="-28575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2pPr>
                <a:lvl3pPr marL="11430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3pPr>
                <a:lvl4pPr marL="16002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4pPr>
                <a:lvl5pPr marL="2057400" indent="-228600"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迷你简胖头鱼" pitchFamily="65" charset="-122"/>
                  </a:defRPr>
                </a:lvl9pPr>
              </a:lstStyle>
              <a:p>
                <a:r>
                  <a:rPr lang="zh-CN" altLang="en-US" sz="2800" b="1" dirty="0">
                    <a:ea typeface="宋体" panose="02010600030101010101" pitchFamily="2" charset="-122"/>
                  </a:rPr>
                  <a:t>淘气用</a:t>
                </a:r>
                <a:r>
                  <a:rPr lang="en-US" altLang="zh-CN" sz="2800" b="1" dirty="0">
                    <a:ea typeface="宋体" panose="02010600030101010101" pitchFamily="2" charset="-122"/>
                  </a:rPr>
                  <a:t>3</a:t>
                </a:r>
                <a:r>
                  <a:rPr lang="zh-CN" altLang="en-US" sz="2800" b="1" dirty="0">
                    <a:ea typeface="宋体" panose="02010600030101010101" pitchFamily="2" charset="-122"/>
                  </a:rPr>
                  <a:t>个正方体又搭出了一个立体图形，从正面看是          ，第三个正方体能放在什么位置？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32735BB-8E7D-49EE-906E-A3B704618C4F}"/>
                </a:ext>
              </a:extLst>
            </p:cNvPr>
            <p:cNvGrpSpPr/>
            <p:nvPr/>
          </p:nvGrpSpPr>
          <p:grpSpPr>
            <a:xfrm>
              <a:off x="3425332" y="2708603"/>
              <a:ext cx="792162" cy="396875"/>
              <a:chOff x="3387863" y="3427413"/>
              <a:chExt cx="792162" cy="396875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6DF581B5-D2B2-4DFC-BAF9-23FB6B5D2E25}"/>
                  </a:ext>
                </a:extLst>
              </p:cNvPr>
              <p:cNvSpPr/>
              <p:nvPr/>
            </p:nvSpPr>
            <p:spPr>
              <a:xfrm>
                <a:off x="3387863" y="3429000"/>
                <a:ext cx="395287" cy="3952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1B04DCEB-1B5D-4C19-AE85-23025486F269}"/>
                  </a:ext>
                </a:extLst>
              </p:cNvPr>
              <p:cNvSpPr/>
              <p:nvPr/>
            </p:nvSpPr>
            <p:spPr>
              <a:xfrm>
                <a:off x="3783150" y="3427413"/>
                <a:ext cx="396875" cy="39687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</p:grp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A1B10A38-259F-44C1-B245-952222466718}"/>
              </a:ext>
            </a:extLst>
          </p:cNvPr>
          <p:cNvSpPr/>
          <p:nvPr/>
        </p:nvSpPr>
        <p:spPr>
          <a:xfrm>
            <a:off x="1446543" y="1183358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  探究新知，从做中学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990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141A2B98-8B23-4310-BD57-5719E48D81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6543" y="2609861"/>
            <a:ext cx="657103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355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2.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用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4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个同样的小正方体，摆出从正面看是这样的图形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3076" name="图片 5">
            <a:extLst>
              <a:ext uri="{FF2B5EF4-FFF2-40B4-BE49-F238E27FC236}">
                <a16:creationId xmlns:a16="http://schemas.microsoft.com/office/drawing/2014/main" id="{DE3B6EA4-421F-404C-8424-34D77794D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112" y="2733716"/>
            <a:ext cx="427038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>
            <a:extLst>
              <a:ext uri="{FF2B5EF4-FFF2-40B4-BE49-F238E27FC236}">
                <a16:creationId xmlns:a16="http://schemas.microsoft.com/office/drawing/2014/main" id="{2CEC45A0-0981-468D-8088-03718533FA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7573" y="2548306"/>
            <a:ext cx="12192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，你准备怎样摆呢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？</a:t>
            </a:r>
            <a:endParaRPr kumimoji="0" lang="zh-CN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0EC508E7-6B0B-4E57-B897-85CC38C3C8A8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DBBE86B-D0D1-41B9-86B8-D1003445ED4F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22AB6E3-B1BB-4B33-B354-BECDADE231B4}"/>
              </a:ext>
            </a:extLst>
          </p:cNvPr>
          <p:cNvSpPr/>
          <p:nvPr/>
        </p:nvSpPr>
        <p:spPr>
          <a:xfrm>
            <a:off x="1446543" y="1183358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  探究新知，从做中学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B7B4B64-274F-47B3-AB40-888439194020}"/>
              </a:ext>
            </a:extLst>
          </p:cNvPr>
          <p:cNvSpPr/>
          <p:nvPr/>
        </p:nvSpPr>
        <p:spPr>
          <a:xfrm>
            <a:off x="1870280" y="1935082"/>
            <a:ext cx="8787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0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师：如果再增加一个同样的小正方体，要保证从正面看到的形状不变，你可以怎样摆？</a:t>
            </a:r>
            <a:endParaRPr lang="zh-CN" altLang="zh-CN" sz="2000" dirty="0">
              <a:solidFill>
                <a:srgbClr val="FF0000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393F42C-EF22-48AC-9050-8DF340D11508}"/>
              </a:ext>
            </a:extLst>
          </p:cNvPr>
          <p:cNvSpPr/>
          <p:nvPr/>
        </p:nvSpPr>
        <p:spPr>
          <a:xfrm>
            <a:off x="1586848" y="2886116"/>
            <a:ext cx="9541593" cy="3915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预设：</a:t>
            </a:r>
            <a:endParaRPr lang="zh-CN" altLang="zh-CN" sz="12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生</a:t>
            </a:r>
            <a:r>
              <a:rPr lang="en-US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：保证从正面看到的形状不变，也就是不能改变图形的层数，也不能改变图形从左往右的长度。</a:t>
            </a:r>
            <a:endParaRPr lang="zh-CN" altLang="zh-CN" sz="12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生</a:t>
            </a:r>
            <a:r>
              <a:rPr lang="en-US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：根据刚才的摆放经验，增加的小正方体摆在图形的前面和后面都不影响从正面看到的形状。我把小正方体摆图形后面。我把小正方体摆在图形的前面，摆法有很多啊。</a:t>
            </a:r>
            <a:endParaRPr lang="zh-CN" altLang="zh-CN" sz="12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师：是啊，摆法很多。</a:t>
            </a:r>
            <a:endParaRPr lang="zh-CN" altLang="zh-CN" sz="12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生</a:t>
            </a:r>
            <a:r>
              <a:rPr lang="en-US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：还可以把现在第一排的三个小正方体分成两排摆放，这样也保证了从左往右图形是三个小正方体的长度。第四个小正方体可以分别放在三个小正方体的前面和后面。</a:t>
            </a:r>
            <a:endParaRPr lang="zh-CN" altLang="zh-CN" sz="12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FF0000"/>
                </a:solidFill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师：大家摆出了这么多符合条件的图形，说一说摆图形时的关键是什么？</a:t>
            </a:r>
            <a:endParaRPr lang="zh-CN" altLang="zh-CN" sz="1200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生</a:t>
            </a:r>
            <a:r>
              <a:rPr lang="en-US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：关键是摆出的图形只能有一层，并且从左往右图形的长度是三个小正方体的长度。</a:t>
            </a:r>
            <a:endParaRPr lang="zh-CN" altLang="zh-CN" sz="12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ts val="2500"/>
              </a:lnSpc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宋体" panose="02010600030101010101" pitchFamily="2" charset="-122"/>
              </a:rPr>
              <a:t>师：说得很好。根据从一个方向看到的物体形状，我们可以摆出不同的立体图形。找到摆图形的关键，我们操作起来就会容易得多。</a:t>
            </a:r>
            <a:endParaRPr lang="zh-CN" altLang="zh-CN" sz="1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03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CA07A00-23E1-4B01-B1F3-8E56C76DB42D}"/>
              </a:ext>
            </a:extLst>
          </p:cNvPr>
          <p:cNvSpPr/>
          <p:nvPr/>
        </p:nvSpPr>
        <p:spPr>
          <a:xfrm>
            <a:off x="1828799" y="2151391"/>
            <a:ext cx="9596284" cy="3261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000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设计意图：</a:t>
            </a:r>
            <a:endParaRPr lang="zh-CN" altLang="zh-CN" sz="20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zh-CN" altLang="zh-CN" sz="20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“从做中学”也就是“从活动中学”、“从经验中学”，它将学校里知识的获得与生活过程中的活动紧密联系起来，学生能从那些有教育意义和有兴趣的活动中学习，从而帮助其成长和发展。问题</a:t>
            </a:r>
            <a:r>
              <a:rPr lang="en-US" altLang="zh-CN" sz="20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采用让学生独立想象、交流想法、操作验证的学习方法帮助学生获得正确的结果，发展学生的空间观念。问题</a:t>
            </a:r>
            <a:r>
              <a:rPr lang="en-US" altLang="zh-CN" sz="20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0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在问题</a:t>
            </a:r>
            <a:r>
              <a:rPr lang="en-US" altLang="zh-CN" sz="20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0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的基础上又增加了一个小正方体，多了一些难度，旨在让学生学会动脑筋思考，从而达到新知识的迁移应用。教师的几个提问“你准备怎样摆呢？”、“除了这些摆法还可以怎样摆？”、“如果再增加一个小正方体呢？”、“摆图形的关键是什么？”层层递进，引发思考。一步步引导学生向问题的本质去思考，再将思考得出的结论再一次运用去验证学生的掌握程度，达到举一反三的目的。</a:t>
            </a:r>
            <a:endParaRPr lang="zh-CN" altLang="zh-CN" sz="2000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7D6B4E-640D-4D43-B7CA-EDA5F5E7CE5B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A027917-6DCA-4A54-9269-75ED6AD54D56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0A4FE6E-9392-479E-8E79-425ECFDCD241}"/>
              </a:ext>
            </a:extLst>
          </p:cNvPr>
          <p:cNvSpPr/>
          <p:nvPr/>
        </p:nvSpPr>
        <p:spPr>
          <a:xfrm>
            <a:off x="1446543" y="1183358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  探究新知，从做中学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5278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F436663-3602-499C-9A03-F799DB97FF70}"/>
              </a:ext>
            </a:extLst>
          </p:cNvPr>
          <p:cNvSpPr/>
          <p:nvPr/>
        </p:nvSpPr>
        <p:spPr>
          <a:xfrm>
            <a:off x="2549627" y="2151391"/>
            <a:ext cx="770541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ts val="0"/>
              </a:spcAft>
            </a:pP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两人合作，用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4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个小正方体按要求搭一搭。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）教师发出指令并演示。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横着放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个，在你左边正方体的上面放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个。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）教师发指令，学生操作。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横着放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个，在你左边正方体的上面放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个。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横着放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个，在你右边正方体上面放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个，再在左边正方体的前面放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个。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横着放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个，在中间正方体后面放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个。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marL="457200" indent="355600" algn="just">
              <a:spcAft>
                <a:spcPts val="0"/>
              </a:spcAft>
            </a:pP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……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教师摆出立体图形，学生说摆放过程。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3.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同桌操作，一人说指令，另一人摆。</a:t>
            </a:r>
            <a:endParaRPr lang="zh-CN" altLang="zh-CN" sz="2400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D8EFBBE4-2904-40F3-81AF-5EE441529F80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E8EC645-6127-442F-95FB-CDBCA1DF3D7A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A989761-2D72-44BA-81FB-A84517FC0A71}"/>
              </a:ext>
            </a:extLst>
          </p:cNvPr>
          <p:cNvSpPr/>
          <p:nvPr/>
        </p:nvSpPr>
        <p:spPr>
          <a:xfrm>
            <a:off x="1446543" y="1183358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四  能力提高，点拨升华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018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0811004-35AF-485B-9883-9DD13FD54D3E}"/>
              </a:ext>
            </a:extLst>
          </p:cNvPr>
          <p:cNvSpPr/>
          <p:nvPr/>
        </p:nvSpPr>
        <p:spPr>
          <a:xfrm>
            <a:off x="2467896" y="2075712"/>
            <a:ext cx="81607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ts val="0"/>
              </a:spcAft>
            </a:pPr>
            <a:r>
              <a:rPr lang="zh-CN" altLang="zh-CN" sz="2400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师：回顾刚才摆的过程，你有什么发现？</a:t>
            </a:r>
            <a:endParaRPr lang="zh-CN" altLang="zh-CN" sz="2400" kern="1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生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：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从不同的方向观察同一物体时，可能看到不同图形。</a:t>
            </a:r>
          </a:p>
          <a:p>
            <a:pPr indent="355600" algn="just">
              <a:spcAft>
                <a:spcPts val="0"/>
              </a:spcAft>
            </a:pP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生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：根据正面看到的图形，我们可以摆出多个立体图形。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宋体" panose="02010600030101010101" pitchFamily="2" charset="-122"/>
              </a:rPr>
              <a:t>师：说的非常有道理。根据正面看到的物体形状，我们可以摆出不同的立体图形。如果再分别告诉我们侧面、上面的形状，我们就可以排除一些摆法，从而摆出符合条件的立体图形。根据指令摆出立体图形，是我们本节课要掌握的重点内容，请大家课后一定要自己动手摆一摆。</a:t>
            </a:r>
            <a:endParaRPr lang="zh-CN" altLang="zh-CN" sz="2400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9306E1CD-BA9D-480A-8C8E-D4262646714E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847D7A4-0F8A-4DCA-B9B5-B93CAB70A68D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FA23D27-0F71-4115-B959-ACAA5A579A73}"/>
              </a:ext>
            </a:extLst>
          </p:cNvPr>
          <p:cNvSpPr/>
          <p:nvPr/>
        </p:nvSpPr>
        <p:spPr>
          <a:xfrm>
            <a:off x="1446543" y="1183358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四  能力提高，点拨升华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781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6343511-A282-415B-BD59-379C449576E3}"/>
              </a:ext>
            </a:extLst>
          </p:cNvPr>
          <p:cNvSpPr/>
          <p:nvPr/>
        </p:nvSpPr>
        <p:spPr>
          <a:xfrm>
            <a:off x="2349908" y="2328604"/>
            <a:ext cx="820993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/>
            <a:r>
              <a:rPr lang="zh-CN" altLang="zh-CN" sz="2400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设计意图：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</a:p>
          <a:p>
            <a:pPr indent="355600"/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通过活动，锻炼学生对正方体的相对位置的语言理解和表达能力。借助操作进行比较、分析与综合，从而抽象出事物本质，获得对概念、法则及关系的理解，并找出解决问题的策略，在是培养学生空间观念的重要途径。让学生用自己的话描述自己的发现从而将发现内化为一个结论，这样会让学生对此结论理解更为深刻。若再次遇到类似的问题，结合结论运用想象，问题就会迎刃而解。</a:t>
            </a:r>
            <a:endParaRPr lang="zh-CN" altLang="zh-CN" sz="2400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7A09903-2CD4-4D82-A8F6-32BE019502D8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FFB9C09-9C02-4473-8A5E-3F8638245BB4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4C4A451-4758-44F1-A2B7-62AD35EC12E3}"/>
              </a:ext>
            </a:extLst>
          </p:cNvPr>
          <p:cNvSpPr/>
          <p:nvPr/>
        </p:nvSpPr>
        <p:spPr>
          <a:xfrm>
            <a:off x="1446543" y="1183358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四  能力提高，点拨升华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27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6D38B4F-7CE4-465B-9A1A-1DB31F48C4A9}"/>
              </a:ext>
            </a:extLst>
          </p:cNvPr>
          <p:cNvSpPr/>
          <p:nvPr/>
        </p:nvSpPr>
        <p:spPr>
          <a:xfrm>
            <a:off x="170221" y="1672217"/>
            <a:ext cx="6096000" cy="455701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ts val="2500"/>
              </a:lnSpc>
            </a:pPr>
            <a:r>
              <a:rPr lang="zh-CN" altLang="zh-CN" sz="2000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从学生已有的经验出发，注重设计开放性的教学环节和富有趣味性、思考性的教学活动。大胆放手让学生自主探究，给学生提供充分发挥想象的空间，使课堂教学变得新颖、有趣、更有实效。</a:t>
            </a:r>
            <a:endParaRPr lang="en-US" altLang="zh-CN" sz="2000" kern="100" dirty="0">
              <a:latin typeface="Calibri" panose="020F0502020204030204" pitchFamily="34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>
              <a:lnSpc>
                <a:spcPts val="2500"/>
              </a:lnSpc>
            </a:pPr>
            <a:r>
              <a:rPr lang="en-US" altLang="zh-CN" sz="2000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 1</a:t>
            </a:r>
            <a:r>
              <a:rPr lang="zh-CN" altLang="zh-CN" sz="2000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．注重知识的形成过程。教学一开始，充分利用学生已有的经验，从用自己喜欢的玩具进行观察入手，再到用正方体组成的简单立体图形，引导学生按照指令想象、动手操作确定立体图形。这样层层推进，环环相扣，逐步培养学生的空间观念。 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ts val="2500"/>
              </a:lnSpc>
            </a:pPr>
            <a:r>
              <a:rPr lang="en-US" altLang="zh-CN" sz="2000" kern="100" dirty="0">
                <a:latin typeface="仿宋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000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．教学活动富有趣味性和思考性。空间观念不是凭空想象的。在教学中，不仅设计多种多样的观察活动，而且注重设计需要学生进行想象、猜测和推理探究的活动，让学生真正地、实实在在地进行观察和操作，切实培养了学生的空间想象力和思维能力。</a:t>
            </a:r>
            <a:endParaRPr lang="zh-CN" altLang="zh-CN" sz="2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693C5E2-6FC1-4312-B6D2-8E184E46B84C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设计意图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897CDE5-B2A2-4897-A99E-CE278B7DB4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221" y="912054"/>
            <a:ext cx="4099892" cy="575674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558C38B1-6F6B-40AB-A2EE-0D60D37D21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642" y="1247438"/>
            <a:ext cx="4007544" cy="561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06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1E23D5-D9A6-44BA-9634-BD3E7E21AE6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21690" y="1827128"/>
            <a:ext cx="5274310" cy="1915795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833C9689-9CBB-4231-91EE-EA8598332232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0618963-BB38-4BC4-A81A-C424FFB300D1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488326E-FF30-4454-BE70-39E938FE100F}"/>
              </a:ext>
            </a:extLst>
          </p:cNvPr>
          <p:cNvSpPr/>
          <p:nvPr/>
        </p:nvSpPr>
        <p:spPr>
          <a:xfrm>
            <a:off x="1446543" y="1183358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五  当堂训练，及时巩固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103FDF0-B0DE-424C-B2DF-19B0E8D8B97E}"/>
              </a:ext>
            </a:extLst>
          </p:cNvPr>
          <p:cNvPicPr/>
          <p:nvPr/>
        </p:nvPicPr>
        <p:blipFill rotWithShape="1">
          <a:blip r:embed="rId3"/>
          <a:srcRect l="10247" t="-560" r="10751" b="-1"/>
          <a:stretch/>
        </p:blipFill>
        <p:spPr>
          <a:xfrm>
            <a:off x="1155986" y="3801918"/>
            <a:ext cx="4782697" cy="304707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25039DA-A7A6-483C-8EF3-90B183F752D2}"/>
              </a:ext>
            </a:extLst>
          </p:cNvPr>
          <p:cNvSpPr/>
          <p:nvPr/>
        </p:nvSpPr>
        <p:spPr>
          <a:xfrm>
            <a:off x="6272980" y="2047591"/>
            <a:ext cx="51816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2400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400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题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鼓励学生再次经历根据立体图形从不同角度观察到的形状，搭出这个立体图形的活动。</a:t>
            </a:r>
            <a:endParaRPr lang="en-US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endParaRPr lang="zh-CN" altLang="zh-CN" sz="12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97A0BB15-5F9D-4879-820E-03F027987458}"/>
              </a:ext>
            </a:extLst>
          </p:cNvPr>
          <p:cNvSpPr/>
          <p:nvPr/>
        </p:nvSpPr>
        <p:spPr>
          <a:xfrm>
            <a:off x="5938683" y="4355961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 algn="just"/>
            <a:r>
              <a:rPr lang="zh-CN" altLang="en-US" sz="2400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400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题</a:t>
            </a:r>
            <a:endParaRPr lang="en-US" altLang="zh-CN" sz="2400" kern="1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 algn="just"/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通过搭一搭、画一画的实践活动发展学生的空间观念。从正面看是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个正方形，学生可能横着摆放，也可能竖着摆放。仔细观察后再分别画出不同方向看到的图形。</a:t>
            </a:r>
          </a:p>
        </p:txBody>
      </p:sp>
    </p:spTree>
    <p:extLst>
      <p:ext uri="{BB962C8B-B14F-4D97-AF65-F5344CB8AC3E}">
        <p14:creationId xmlns:p14="http://schemas.microsoft.com/office/powerpoint/2010/main" val="311242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D1E23D5-D9A6-44BA-9634-BD3E7E21AE6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21690" y="1827128"/>
            <a:ext cx="5274310" cy="1915795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833C9689-9CBB-4231-91EE-EA8598332232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0618963-BB38-4BC4-A81A-C424FFB300D1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488326E-FF30-4454-BE70-39E938FE100F}"/>
              </a:ext>
            </a:extLst>
          </p:cNvPr>
          <p:cNvSpPr/>
          <p:nvPr/>
        </p:nvSpPr>
        <p:spPr>
          <a:xfrm>
            <a:off x="1446543" y="1183358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五  当堂训练，及时巩固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C103FDF0-B0DE-424C-B2DF-19B0E8D8B97E}"/>
              </a:ext>
            </a:extLst>
          </p:cNvPr>
          <p:cNvPicPr/>
          <p:nvPr/>
        </p:nvPicPr>
        <p:blipFill rotWithShape="1">
          <a:blip r:embed="rId3"/>
          <a:srcRect l="10247" t="-560" r="10751" b="-1"/>
          <a:stretch/>
        </p:blipFill>
        <p:spPr>
          <a:xfrm>
            <a:off x="1155986" y="3801918"/>
            <a:ext cx="4782697" cy="3047078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B7D5D7FC-EFDE-4D2A-A069-A55E6EA57260}"/>
              </a:ext>
            </a:extLst>
          </p:cNvPr>
          <p:cNvSpPr/>
          <p:nvPr/>
        </p:nvSpPr>
        <p:spPr>
          <a:xfrm>
            <a:off x="6326362" y="2075712"/>
            <a:ext cx="5393690" cy="4465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lnSpc>
                <a:spcPct val="120000"/>
              </a:lnSpc>
            </a:pPr>
            <a:r>
              <a:rPr lang="zh-CN" altLang="zh-CN" sz="2400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设计意图：</a:t>
            </a:r>
            <a:endParaRPr lang="zh-CN" altLang="zh-CN" sz="2400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</a:pP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画图是培养空间观念的重要形式之一，引导学生根据要求用不同的方法搭出来，再画出不同搭法的图形，丰富学生的几何认知，促进空间观念的发展。</a:t>
            </a:r>
          </a:p>
          <a:p>
            <a:pPr indent="355600">
              <a:lnSpc>
                <a:spcPct val="120000"/>
              </a:lnSpc>
            </a:pP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练一练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个活动进一步帮助学生体会：一般需要根据从立体图形的正面、上面和侧面三个位置观察到的形状，才能确定所搭的立体图形，反之所搭的立体图形的形状是不唯一的。</a:t>
            </a:r>
            <a:endParaRPr lang="zh-CN" altLang="zh-CN" sz="2400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8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0"/>
          <p:cNvSpPr txBox="1"/>
          <p:nvPr/>
        </p:nvSpPr>
        <p:spPr>
          <a:xfrm>
            <a:off x="3900488" y="3941540"/>
            <a:ext cx="4391024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ts val="1400"/>
              </a:lnSpc>
            </a:pPr>
            <a:r>
              <a:rPr lang="es-ES" sz="1300" i="1" dirty="0">
                <a:solidFill>
                  <a:schemeClr val="bg1"/>
                </a:solidFill>
              </a:rPr>
              <a:t>“Aenean commodo ligula eget dolor.”</a:t>
            </a:r>
            <a:endParaRPr lang="en-US" sz="1300" i="1" dirty="0">
              <a:solidFill>
                <a:schemeClr val="bg1"/>
              </a:solidFill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F9115DB-5A72-4794-9978-BEF796EABEBC}"/>
              </a:ext>
            </a:extLst>
          </p:cNvPr>
          <p:cNvGrpSpPr/>
          <p:nvPr/>
        </p:nvGrpSpPr>
        <p:grpSpPr>
          <a:xfrm>
            <a:off x="2620962" y="2075712"/>
            <a:ext cx="6950075" cy="4623104"/>
            <a:chOff x="2536517" y="1555545"/>
            <a:chExt cx="6950075" cy="4623104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1EBA7D52-8BB7-41A1-8E2C-FCFAE0D32A90}"/>
                </a:ext>
              </a:extLst>
            </p:cNvPr>
            <p:cNvGrpSpPr/>
            <p:nvPr/>
          </p:nvGrpSpPr>
          <p:grpSpPr>
            <a:xfrm>
              <a:off x="2536517" y="1555545"/>
              <a:ext cx="6950075" cy="4623104"/>
              <a:chOff x="2536517" y="1555545"/>
              <a:chExt cx="6950075" cy="4623104"/>
            </a:xfrm>
          </p:grpSpPr>
          <p:sp>
            <p:nvSpPr>
              <p:cNvPr id="2" name="Freeform 1272"/>
              <p:cNvSpPr/>
              <p:nvPr/>
            </p:nvSpPr>
            <p:spPr bwMode="auto">
              <a:xfrm>
                <a:off x="2536517" y="2622345"/>
                <a:ext cx="685800" cy="2657475"/>
              </a:xfrm>
              <a:custGeom>
                <a:avLst/>
                <a:gdLst>
                  <a:gd name="T0" fmla="*/ 216 w 216"/>
                  <a:gd name="T1" fmla="*/ 809 h 837"/>
                  <a:gd name="T2" fmla="*/ 168 w 216"/>
                  <a:gd name="T3" fmla="*/ 782 h 837"/>
                  <a:gd name="T4" fmla="*/ 168 w 216"/>
                  <a:gd name="T5" fmla="*/ 799 h 837"/>
                  <a:gd name="T6" fmla="*/ 101 w 216"/>
                  <a:gd name="T7" fmla="*/ 799 h 837"/>
                  <a:gd name="T8" fmla="*/ 20 w 216"/>
                  <a:gd name="T9" fmla="*/ 719 h 837"/>
                  <a:gd name="T10" fmla="*/ 20 w 216"/>
                  <a:gd name="T11" fmla="*/ 101 h 837"/>
                  <a:gd name="T12" fmla="*/ 101 w 216"/>
                  <a:gd name="T13" fmla="*/ 20 h 837"/>
                  <a:gd name="T14" fmla="*/ 182 w 216"/>
                  <a:gd name="T15" fmla="*/ 20 h 837"/>
                  <a:gd name="T16" fmla="*/ 182 w 216"/>
                  <a:gd name="T17" fmla="*/ 0 h 837"/>
                  <a:gd name="T18" fmla="*/ 101 w 216"/>
                  <a:gd name="T19" fmla="*/ 0 h 837"/>
                  <a:gd name="T20" fmla="*/ 0 w 216"/>
                  <a:gd name="T21" fmla="*/ 101 h 837"/>
                  <a:gd name="T22" fmla="*/ 0 w 216"/>
                  <a:gd name="T23" fmla="*/ 719 h 837"/>
                  <a:gd name="T24" fmla="*/ 101 w 216"/>
                  <a:gd name="T25" fmla="*/ 819 h 837"/>
                  <a:gd name="T26" fmla="*/ 168 w 216"/>
                  <a:gd name="T27" fmla="*/ 819 h 837"/>
                  <a:gd name="T28" fmla="*/ 168 w 216"/>
                  <a:gd name="T29" fmla="*/ 837 h 837"/>
                  <a:gd name="T30" fmla="*/ 216 w 216"/>
                  <a:gd name="T31" fmla="*/ 809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6" h="837">
                    <a:moveTo>
                      <a:pt x="216" y="809"/>
                    </a:moveTo>
                    <a:cubicBezTo>
                      <a:pt x="168" y="782"/>
                      <a:pt x="168" y="782"/>
                      <a:pt x="168" y="782"/>
                    </a:cubicBezTo>
                    <a:cubicBezTo>
                      <a:pt x="168" y="799"/>
                      <a:pt x="168" y="799"/>
                      <a:pt x="168" y="799"/>
                    </a:cubicBezTo>
                    <a:cubicBezTo>
                      <a:pt x="101" y="799"/>
                      <a:pt x="101" y="799"/>
                      <a:pt x="101" y="799"/>
                    </a:cubicBezTo>
                    <a:cubicBezTo>
                      <a:pt x="56" y="799"/>
                      <a:pt x="20" y="763"/>
                      <a:pt x="20" y="719"/>
                    </a:cubicBezTo>
                    <a:cubicBezTo>
                      <a:pt x="20" y="101"/>
                      <a:pt x="20" y="101"/>
                      <a:pt x="20" y="101"/>
                    </a:cubicBezTo>
                    <a:cubicBezTo>
                      <a:pt x="20" y="56"/>
                      <a:pt x="56" y="20"/>
                      <a:pt x="101" y="20"/>
                    </a:cubicBezTo>
                    <a:cubicBezTo>
                      <a:pt x="182" y="20"/>
                      <a:pt x="182" y="20"/>
                      <a:pt x="182" y="2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5" y="0"/>
                      <a:pt x="0" y="45"/>
                      <a:pt x="0" y="101"/>
                    </a:cubicBezTo>
                    <a:cubicBezTo>
                      <a:pt x="0" y="719"/>
                      <a:pt x="0" y="719"/>
                      <a:pt x="0" y="719"/>
                    </a:cubicBezTo>
                    <a:cubicBezTo>
                      <a:pt x="0" y="774"/>
                      <a:pt x="45" y="819"/>
                      <a:pt x="101" y="819"/>
                    </a:cubicBezTo>
                    <a:cubicBezTo>
                      <a:pt x="168" y="819"/>
                      <a:pt x="168" y="819"/>
                      <a:pt x="168" y="819"/>
                    </a:cubicBezTo>
                    <a:cubicBezTo>
                      <a:pt x="168" y="837"/>
                      <a:pt x="168" y="837"/>
                      <a:pt x="168" y="837"/>
                    </a:cubicBezTo>
                    <a:lnTo>
                      <a:pt x="216" y="809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" name="Freeform 1273"/>
              <p:cNvSpPr/>
              <p:nvPr/>
            </p:nvSpPr>
            <p:spPr bwMode="auto">
              <a:xfrm>
                <a:off x="8800792" y="2565195"/>
                <a:ext cx="685800" cy="2657475"/>
              </a:xfrm>
              <a:custGeom>
                <a:avLst/>
                <a:gdLst>
                  <a:gd name="T0" fmla="*/ 115 w 216"/>
                  <a:gd name="T1" fmla="*/ 18 h 837"/>
                  <a:gd name="T2" fmla="*/ 48 w 216"/>
                  <a:gd name="T3" fmla="*/ 18 h 837"/>
                  <a:gd name="T4" fmla="*/ 48 w 216"/>
                  <a:gd name="T5" fmla="*/ 0 h 837"/>
                  <a:gd name="T6" fmla="*/ 0 w 216"/>
                  <a:gd name="T7" fmla="*/ 28 h 837"/>
                  <a:gd name="T8" fmla="*/ 48 w 216"/>
                  <a:gd name="T9" fmla="*/ 56 h 837"/>
                  <a:gd name="T10" fmla="*/ 48 w 216"/>
                  <a:gd name="T11" fmla="*/ 38 h 837"/>
                  <a:gd name="T12" fmla="*/ 115 w 216"/>
                  <a:gd name="T13" fmla="*/ 38 h 837"/>
                  <a:gd name="T14" fmla="*/ 196 w 216"/>
                  <a:gd name="T15" fmla="*/ 119 h 837"/>
                  <a:gd name="T16" fmla="*/ 196 w 216"/>
                  <a:gd name="T17" fmla="*/ 737 h 837"/>
                  <a:gd name="T18" fmla="*/ 115 w 216"/>
                  <a:gd name="T19" fmla="*/ 817 h 837"/>
                  <a:gd name="T20" fmla="*/ 34 w 216"/>
                  <a:gd name="T21" fmla="*/ 817 h 837"/>
                  <a:gd name="T22" fmla="*/ 34 w 216"/>
                  <a:gd name="T23" fmla="*/ 837 h 837"/>
                  <a:gd name="T24" fmla="*/ 115 w 216"/>
                  <a:gd name="T25" fmla="*/ 837 h 837"/>
                  <a:gd name="T26" fmla="*/ 216 w 216"/>
                  <a:gd name="T27" fmla="*/ 737 h 837"/>
                  <a:gd name="T28" fmla="*/ 216 w 216"/>
                  <a:gd name="T29" fmla="*/ 119 h 837"/>
                  <a:gd name="T30" fmla="*/ 115 w 216"/>
                  <a:gd name="T31" fmla="*/ 18 h 8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6" h="837">
                    <a:moveTo>
                      <a:pt x="115" y="18"/>
                    </a:move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115" y="38"/>
                      <a:pt x="115" y="38"/>
                      <a:pt x="115" y="38"/>
                    </a:cubicBezTo>
                    <a:cubicBezTo>
                      <a:pt x="160" y="38"/>
                      <a:pt x="196" y="74"/>
                      <a:pt x="196" y="119"/>
                    </a:cubicBezTo>
                    <a:cubicBezTo>
                      <a:pt x="196" y="737"/>
                      <a:pt x="196" y="737"/>
                      <a:pt x="196" y="737"/>
                    </a:cubicBezTo>
                    <a:cubicBezTo>
                      <a:pt x="196" y="781"/>
                      <a:pt x="160" y="817"/>
                      <a:pt x="115" y="817"/>
                    </a:cubicBezTo>
                    <a:cubicBezTo>
                      <a:pt x="34" y="817"/>
                      <a:pt x="34" y="817"/>
                      <a:pt x="34" y="817"/>
                    </a:cubicBezTo>
                    <a:cubicBezTo>
                      <a:pt x="34" y="837"/>
                      <a:pt x="34" y="837"/>
                      <a:pt x="34" y="837"/>
                    </a:cubicBezTo>
                    <a:cubicBezTo>
                      <a:pt x="115" y="837"/>
                      <a:pt x="115" y="837"/>
                      <a:pt x="115" y="837"/>
                    </a:cubicBezTo>
                    <a:cubicBezTo>
                      <a:pt x="171" y="837"/>
                      <a:pt x="216" y="792"/>
                      <a:pt x="216" y="737"/>
                    </a:cubicBezTo>
                    <a:cubicBezTo>
                      <a:pt x="216" y="119"/>
                      <a:pt x="216" y="119"/>
                      <a:pt x="216" y="119"/>
                    </a:cubicBezTo>
                    <a:cubicBezTo>
                      <a:pt x="216" y="63"/>
                      <a:pt x="171" y="18"/>
                      <a:pt x="115" y="1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grpSp>
            <p:nvGrpSpPr>
              <p:cNvPr id="5" name="组合 4"/>
              <p:cNvGrpSpPr/>
              <p:nvPr/>
            </p:nvGrpSpPr>
            <p:grpSpPr>
              <a:xfrm>
                <a:off x="3384240" y="1555545"/>
                <a:ext cx="5254629" cy="1851025"/>
                <a:chOff x="3413268" y="1947431"/>
                <a:chExt cx="5254629" cy="1851025"/>
              </a:xfrm>
            </p:grpSpPr>
            <p:sp>
              <p:nvSpPr>
                <p:cNvPr id="6" name="Freeform 1274"/>
                <p:cNvSpPr>
                  <a:spLocks noEditPoints="1"/>
                </p:cNvSpPr>
                <p:nvPr/>
              </p:nvSpPr>
              <p:spPr bwMode="auto">
                <a:xfrm>
                  <a:off x="3413272" y="1947431"/>
                  <a:ext cx="5254625" cy="1838325"/>
                </a:xfrm>
                <a:custGeom>
                  <a:avLst/>
                  <a:gdLst>
                    <a:gd name="T0" fmla="*/ 1593 w 1656"/>
                    <a:gd name="T1" fmla="*/ 0 h 579"/>
                    <a:gd name="T2" fmla="*/ 63 w 1656"/>
                    <a:gd name="T3" fmla="*/ 0 h 579"/>
                    <a:gd name="T4" fmla="*/ 0 w 1656"/>
                    <a:gd name="T5" fmla="*/ 63 h 579"/>
                    <a:gd name="T6" fmla="*/ 0 w 1656"/>
                    <a:gd name="T7" fmla="*/ 516 h 579"/>
                    <a:gd name="T8" fmla="*/ 63 w 1656"/>
                    <a:gd name="T9" fmla="*/ 579 h 579"/>
                    <a:gd name="T10" fmla="*/ 1593 w 1656"/>
                    <a:gd name="T11" fmla="*/ 579 h 579"/>
                    <a:gd name="T12" fmla="*/ 1656 w 1656"/>
                    <a:gd name="T13" fmla="*/ 516 h 579"/>
                    <a:gd name="T14" fmla="*/ 1656 w 1656"/>
                    <a:gd name="T15" fmla="*/ 63 h 579"/>
                    <a:gd name="T16" fmla="*/ 1593 w 1656"/>
                    <a:gd name="T17" fmla="*/ 0 h 579"/>
                    <a:gd name="T18" fmla="*/ 1593 w 1656"/>
                    <a:gd name="T19" fmla="*/ 567 h 579"/>
                    <a:gd name="T20" fmla="*/ 63 w 1656"/>
                    <a:gd name="T21" fmla="*/ 567 h 579"/>
                    <a:gd name="T22" fmla="*/ 12 w 1656"/>
                    <a:gd name="T23" fmla="*/ 516 h 579"/>
                    <a:gd name="T24" fmla="*/ 12 w 1656"/>
                    <a:gd name="T25" fmla="*/ 142 h 579"/>
                    <a:gd name="T26" fmla="*/ 1644 w 1656"/>
                    <a:gd name="T27" fmla="*/ 142 h 579"/>
                    <a:gd name="T28" fmla="*/ 1644 w 1656"/>
                    <a:gd name="T29" fmla="*/ 516 h 579"/>
                    <a:gd name="T30" fmla="*/ 1593 w 1656"/>
                    <a:gd name="T31" fmla="*/ 567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56" h="579">
                      <a:moveTo>
                        <a:pt x="1593" y="0"/>
                      </a:move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28" y="0"/>
                        <a:pt x="0" y="28"/>
                        <a:pt x="0" y="63"/>
                      </a:cubicBezTo>
                      <a:cubicBezTo>
                        <a:pt x="0" y="516"/>
                        <a:pt x="0" y="516"/>
                        <a:pt x="0" y="516"/>
                      </a:cubicBezTo>
                      <a:cubicBezTo>
                        <a:pt x="0" y="551"/>
                        <a:pt x="28" y="579"/>
                        <a:pt x="63" y="579"/>
                      </a:cubicBezTo>
                      <a:cubicBezTo>
                        <a:pt x="1593" y="579"/>
                        <a:pt x="1593" y="579"/>
                        <a:pt x="1593" y="579"/>
                      </a:cubicBezTo>
                      <a:cubicBezTo>
                        <a:pt x="1628" y="579"/>
                        <a:pt x="1656" y="551"/>
                        <a:pt x="1656" y="516"/>
                      </a:cubicBezTo>
                      <a:cubicBezTo>
                        <a:pt x="1656" y="63"/>
                        <a:pt x="1656" y="63"/>
                        <a:pt x="1656" y="63"/>
                      </a:cubicBezTo>
                      <a:cubicBezTo>
                        <a:pt x="1656" y="28"/>
                        <a:pt x="1628" y="0"/>
                        <a:pt x="1593" y="0"/>
                      </a:cubicBezTo>
                      <a:close/>
                      <a:moveTo>
                        <a:pt x="1593" y="567"/>
                      </a:moveTo>
                      <a:cubicBezTo>
                        <a:pt x="63" y="567"/>
                        <a:pt x="63" y="567"/>
                        <a:pt x="63" y="567"/>
                      </a:cubicBezTo>
                      <a:cubicBezTo>
                        <a:pt x="35" y="567"/>
                        <a:pt x="12" y="544"/>
                        <a:pt x="12" y="516"/>
                      </a:cubicBezTo>
                      <a:cubicBezTo>
                        <a:pt x="12" y="142"/>
                        <a:pt x="12" y="142"/>
                        <a:pt x="12" y="142"/>
                      </a:cubicBezTo>
                      <a:cubicBezTo>
                        <a:pt x="1644" y="142"/>
                        <a:pt x="1644" y="142"/>
                        <a:pt x="1644" y="142"/>
                      </a:cubicBezTo>
                      <a:cubicBezTo>
                        <a:pt x="1644" y="516"/>
                        <a:pt x="1644" y="516"/>
                        <a:pt x="1644" y="516"/>
                      </a:cubicBezTo>
                      <a:cubicBezTo>
                        <a:pt x="1644" y="544"/>
                        <a:pt x="1621" y="567"/>
                        <a:pt x="1593" y="567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7" name="矩形 6"/>
                <p:cNvSpPr/>
                <p:nvPr/>
              </p:nvSpPr>
              <p:spPr>
                <a:xfrm>
                  <a:off x="3413268" y="2528878"/>
                  <a:ext cx="5172077" cy="126957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indent="355600">
                    <a:lnSpc>
                      <a:spcPts val="2500"/>
                    </a:lnSpc>
                  </a:pPr>
                  <a:r>
                    <a:rPr lang="zh-CN" altLang="zh-CN" sz="2000" b="1" kern="100" dirty="0">
                      <a:latin typeface="仿宋" panose="02010609060101010101" pitchFamily="49" charset="-122"/>
                      <a:ea typeface="仿宋" panose="02010609060101010101" pitchFamily="49" charset="-122"/>
                      <a:cs typeface="Times New Roman" panose="02020603050405020304" pitchFamily="18" charset="0"/>
                    </a:rPr>
                    <a:t>这节课有什么收获或有什么不明白的地方？</a:t>
                  </a:r>
                  <a:r>
                    <a:rPr lang="en-US" altLang="zh-CN" sz="2000" b="1" kern="100" dirty="0">
                      <a:latin typeface="仿宋" panose="02010609060101010101" pitchFamily="49" charset="-122"/>
                      <a:ea typeface="仿宋" panose="02010609060101010101" pitchFamily="49" charset="-122"/>
                      <a:cs typeface="Times New Roman" panose="02020603050405020304" pitchFamily="18" charset="0"/>
                    </a:rPr>
                    <a:t>	</a:t>
                  </a:r>
                  <a:endParaRPr lang="zh-CN" altLang="zh-CN" sz="2000" b="1" kern="100" dirty="0">
                    <a:latin typeface="仿宋" panose="02010609060101010101" pitchFamily="49" charset="-122"/>
                    <a:ea typeface="仿宋" panose="02010609060101010101" pitchFamily="49" charset="-122"/>
                    <a:cs typeface="Times New Roman" panose="02020603050405020304" pitchFamily="18" charset="0"/>
                  </a:endParaRPr>
                </a:p>
                <a:p>
                  <a:pPr indent="355600">
                    <a:lnSpc>
                      <a:spcPts val="2500"/>
                    </a:lnSpc>
                  </a:pPr>
                  <a:r>
                    <a:rPr lang="zh-CN" altLang="zh-CN" sz="2000" b="1" kern="100" dirty="0">
                      <a:latin typeface="仿宋" panose="02010609060101010101" pitchFamily="49" charset="-122"/>
                      <a:ea typeface="仿宋" panose="02010609060101010101" pitchFamily="49" charset="-122"/>
                      <a:cs typeface="Times New Roman" panose="02020603050405020304" pitchFamily="18" charset="0"/>
                    </a:rPr>
                    <a:t>独立思索小组交流总结方法教师点拨。</a:t>
                  </a:r>
                </a:p>
                <a:p>
                  <a:endParaRPr lang="zh-CN" altLang="en-US" sz="12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" name="文本框 7"/>
                <p:cNvSpPr txBox="1"/>
                <p:nvPr/>
              </p:nvSpPr>
              <p:spPr>
                <a:xfrm>
                  <a:off x="5537880" y="2021244"/>
                  <a:ext cx="1210588" cy="4001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 b="1">
                      <a:solidFill>
                        <a:srgbClr val="E3E7C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r>
                    <a:rPr lang="zh-CN" altLang="en-US" sz="2000" dirty="0">
                      <a:solidFill>
                        <a:srgbClr val="FF0000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rPr>
                    <a:t>课堂总结</a:t>
                  </a: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3384244" y="4092370"/>
                <a:ext cx="5254625" cy="2086279"/>
                <a:chOff x="3413272" y="4484256"/>
                <a:chExt cx="5254625" cy="2086279"/>
              </a:xfrm>
            </p:grpSpPr>
            <p:sp>
              <p:nvSpPr>
                <p:cNvPr id="10" name="Freeform 1275"/>
                <p:cNvSpPr>
                  <a:spLocks noEditPoints="1"/>
                </p:cNvSpPr>
                <p:nvPr/>
              </p:nvSpPr>
              <p:spPr bwMode="auto">
                <a:xfrm>
                  <a:off x="3413272" y="4484256"/>
                  <a:ext cx="5254625" cy="1838325"/>
                </a:xfrm>
                <a:custGeom>
                  <a:avLst/>
                  <a:gdLst>
                    <a:gd name="T0" fmla="*/ 1593 w 1656"/>
                    <a:gd name="T1" fmla="*/ 0 h 579"/>
                    <a:gd name="T2" fmla="*/ 63 w 1656"/>
                    <a:gd name="T3" fmla="*/ 0 h 579"/>
                    <a:gd name="T4" fmla="*/ 0 w 1656"/>
                    <a:gd name="T5" fmla="*/ 63 h 579"/>
                    <a:gd name="T6" fmla="*/ 0 w 1656"/>
                    <a:gd name="T7" fmla="*/ 517 h 579"/>
                    <a:gd name="T8" fmla="*/ 63 w 1656"/>
                    <a:gd name="T9" fmla="*/ 579 h 579"/>
                    <a:gd name="T10" fmla="*/ 1593 w 1656"/>
                    <a:gd name="T11" fmla="*/ 579 h 579"/>
                    <a:gd name="T12" fmla="*/ 1656 w 1656"/>
                    <a:gd name="T13" fmla="*/ 517 h 579"/>
                    <a:gd name="T14" fmla="*/ 1656 w 1656"/>
                    <a:gd name="T15" fmla="*/ 63 h 579"/>
                    <a:gd name="T16" fmla="*/ 1593 w 1656"/>
                    <a:gd name="T17" fmla="*/ 0 h 579"/>
                    <a:gd name="T18" fmla="*/ 1593 w 1656"/>
                    <a:gd name="T19" fmla="*/ 567 h 579"/>
                    <a:gd name="T20" fmla="*/ 63 w 1656"/>
                    <a:gd name="T21" fmla="*/ 567 h 579"/>
                    <a:gd name="T22" fmla="*/ 12 w 1656"/>
                    <a:gd name="T23" fmla="*/ 517 h 579"/>
                    <a:gd name="T24" fmla="*/ 12 w 1656"/>
                    <a:gd name="T25" fmla="*/ 142 h 579"/>
                    <a:gd name="T26" fmla="*/ 1644 w 1656"/>
                    <a:gd name="T27" fmla="*/ 142 h 579"/>
                    <a:gd name="T28" fmla="*/ 1644 w 1656"/>
                    <a:gd name="T29" fmla="*/ 517 h 579"/>
                    <a:gd name="T30" fmla="*/ 1593 w 1656"/>
                    <a:gd name="T31" fmla="*/ 567 h 5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656" h="579">
                      <a:moveTo>
                        <a:pt x="1593" y="0"/>
                      </a:moveTo>
                      <a:cubicBezTo>
                        <a:pt x="63" y="0"/>
                        <a:pt x="63" y="0"/>
                        <a:pt x="63" y="0"/>
                      </a:cubicBezTo>
                      <a:cubicBezTo>
                        <a:pt x="28" y="0"/>
                        <a:pt x="0" y="28"/>
                        <a:pt x="0" y="63"/>
                      </a:cubicBezTo>
                      <a:cubicBezTo>
                        <a:pt x="0" y="517"/>
                        <a:pt x="0" y="517"/>
                        <a:pt x="0" y="517"/>
                      </a:cubicBezTo>
                      <a:cubicBezTo>
                        <a:pt x="0" y="551"/>
                        <a:pt x="28" y="579"/>
                        <a:pt x="63" y="579"/>
                      </a:cubicBezTo>
                      <a:cubicBezTo>
                        <a:pt x="1593" y="579"/>
                        <a:pt x="1593" y="579"/>
                        <a:pt x="1593" y="579"/>
                      </a:cubicBezTo>
                      <a:cubicBezTo>
                        <a:pt x="1628" y="579"/>
                        <a:pt x="1656" y="551"/>
                        <a:pt x="1656" y="517"/>
                      </a:cubicBezTo>
                      <a:cubicBezTo>
                        <a:pt x="1656" y="63"/>
                        <a:pt x="1656" y="63"/>
                        <a:pt x="1656" y="63"/>
                      </a:cubicBezTo>
                      <a:cubicBezTo>
                        <a:pt x="1656" y="28"/>
                        <a:pt x="1628" y="0"/>
                        <a:pt x="1593" y="0"/>
                      </a:cubicBezTo>
                      <a:close/>
                      <a:moveTo>
                        <a:pt x="1593" y="567"/>
                      </a:moveTo>
                      <a:cubicBezTo>
                        <a:pt x="63" y="567"/>
                        <a:pt x="63" y="567"/>
                        <a:pt x="63" y="567"/>
                      </a:cubicBezTo>
                      <a:cubicBezTo>
                        <a:pt x="35" y="567"/>
                        <a:pt x="12" y="544"/>
                        <a:pt x="12" y="517"/>
                      </a:cubicBezTo>
                      <a:cubicBezTo>
                        <a:pt x="12" y="142"/>
                        <a:pt x="12" y="142"/>
                        <a:pt x="12" y="142"/>
                      </a:cubicBezTo>
                      <a:cubicBezTo>
                        <a:pt x="1644" y="142"/>
                        <a:pt x="1644" y="142"/>
                        <a:pt x="1644" y="142"/>
                      </a:cubicBezTo>
                      <a:cubicBezTo>
                        <a:pt x="1644" y="517"/>
                        <a:pt x="1644" y="517"/>
                        <a:pt x="1644" y="517"/>
                      </a:cubicBezTo>
                      <a:cubicBezTo>
                        <a:pt x="1644" y="544"/>
                        <a:pt x="1621" y="567"/>
                        <a:pt x="1593" y="567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en-US"/>
                </a:p>
              </p:txBody>
            </p:sp>
            <p:sp>
              <p:nvSpPr>
                <p:cNvPr id="11" name="矩形 10"/>
                <p:cNvSpPr/>
                <p:nvPr/>
              </p:nvSpPr>
              <p:spPr>
                <a:xfrm>
                  <a:off x="3448194" y="4980356"/>
                  <a:ext cx="4911726" cy="159017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indent="355600">
                    <a:lnSpc>
                      <a:spcPts val="2500"/>
                    </a:lnSpc>
                  </a:pPr>
                  <a:r>
                    <a:rPr lang="zh-CN" altLang="zh-CN" sz="2000" kern="100" dirty="0">
                      <a:solidFill>
                        <a:srgbClr val="FF0000"/>
                      </a:solidFill>
                      <a:latin typeface="仿宋" panose="02010609060101010101" pitchFamily="49" charset="-122"/>
                      <a:ea typeface="仿宋" panose="02010609060101010101" pitchFamily="49" charset="-122"/>
                      <a:cs typeface="Times New Roman" panose="02020603050405020304" pitchFamily="18" charset="0"/>
                    </a:rPr>
                    <a:t>谈收获是学生梳理知识的过程，旨在让学生在收获知识、方法的同时，积累数学活动经验，培养空间观念。同时也反馈了学生对课堂知识的掌握情况。</a:t>
                  </a:r>
                </a:p>
                <a:p>
                  <a:endPara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" name="文本框 11"/>
                <p:cNvSpPr txBox="1"/>
                <p:nvPr/>
              </p:nvSpPr>
              <p:spPr>
                <a:xfrm>
                  <a:off x="5537880" y="4562381"/>
                  <a:ext cx="1475084" cy="3760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 b="1">
                      <a:solidFill>
                        <a:srgbClr val="E3E7C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defRPr>
                  </a:lvl1pPr>
                </a:lstStyle>
                <a:p>
                  <a:pPr marL="177800" indent="-177800">
                    <a:lnSpc>
                      <a:spcPts val="2500"/>
                    </a:lnSpc>
                  </a:pPr>
                  <a:r>
                    <a:rPr lang="zh-CN" altLang="zh-CN" sz="2000" kern="100" dirty="0">
                      <a:solidFill>
                        <a:schemeClr val="bg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设计意图</a:t>
                  </a:r>
                  <a:r>
                    <a:rPr lang="zh-CN" altLang="zh-CN" sz="2000" kern="100" dirty="0">
                      <a:solidFill>
                        <a:schemeClr val="bg1"/>
                      </a:solidFill>
                      <a:latin typeface="仿宋" panose="02010609060101010101" pitchFamily="49" charset="-122"/>
                      <a:ea typeface="仿宋" panose="02010609060101010101" pitchFamily="49" charset="-122"/>
                      <a:cs typeface="Times New Roman" panose="02020603050405020304" pitchFamily="18" charset="0"/>
                    </a:rPr>
                    <a:t>：</a:t>
                  </a:r>
                </a:p>
              </p:txBody>
            </p:sp>
          </p:grpSp>
        </p:grpSp>
        <p:grpSp>
          <p:nvGrpSpPr>
            <p:cNvPr id="13" name="Group 27"/>
            <p:cNvGrpSpPr/>
            <p:nvPr/>
          </p:nvGrpSpPr>
          <p:grpSpPr>
            <a:xfrm>
              <a:off x="3101667" y="2352468"/>
              <a:ext cx="603250" cy="603250"/>
              <a:chOff x="1662113" y="2578100"/>
              <a:chExt cx="603250" cy="603250"/>
            </a:xfrm>
          </p:grpSpPr>
          <p:sp>
            <p:nvSpPr>
              <p:cNvPr id="14" name="Oval 1276"/>
              <p:cNvSpPr>
                <a:spLocks noChangeArrowheads="1"/>
              </p:cNvSpPr>
              <p:nvPr/>
            </p:nvSpPr>
            <p:spPr bwMode="auto">
              <a:xfrm>
                <a:off x="1674813" y="2590800"/>
                <a:ext cx="577850" cy="5778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5" name="Freeform 1277"/>
              <p:cNvSpPr>
                <a:spLocks noEditPoints="1"/>
              </p:cNvSpPr>
              <p:nvPr/>
            </p:nvSpPr>
            <p:spPr bwMode="auto">
              <a:xfrm>
                <a:off x="1662113" y="2578100"/>
                <a:ext cx="603250" cy="603250"/>
              </a:xfrm>
              <a:custGeom>
                <a:avLst/>
                <a:gdLst>
                  <a:gd name="T0" fmla="*/ 95 w 190"/>
                  <a:gd name="T1" fmla="*/ 190 h 190"/>
                  <a:gd name="T2" fmla="*/ 0 w 190"/>
                  <a:gd name="T3" fmla="*/ 95 h 190"/>
                  <a:gd name="T4" fmla="*/ 95 w 190"/>
                  <a:gd name="T5" fmla="*/ 0 h 190"/>
                  <a:gd name="T6" fmla="*/ 190 w 190"/>
                  <a:gd name="T7" fmla="*/ 95 h 190"/>
                  <a:gd name="T8" fmla="*/ 95 w 190"/>
                  <a:gd name="T9" fmla="*/ 190 h 190"/>
                  <a:gd name="T10" fmla="*/ 95 w 190"/>
                  <a:gd name="T11" fmla="*/ 8 h 190"/>
                  <a:gd name="T12" fmla="*/ 8 w 190"/>
                  <a:gd name="T13" fmla="*/ 95 h 190"/>
                  <a:gd name="T14" fmla="*/ 95 w 190"/>
                  <a:gd name="T15" fmla="*/ 182 h 190"/>
                  <a:gd name="T16" fmla="*/ 182 w 190"/>
                  <a:gd name="T17" fmla="*/ 95 h 190"/>
                  <a:gd name="T18" fmla="*/ 95 w 190"/>
                  <a:gd name="T19" fmla="*/ 8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0" h="190">
                    <a:moveTo>
                      <a:pt x="95" y="190"/>
                    </a:moveTo>
                    <a:cubicBezTo>
                      <a:pt x="43" y="190"/>
                      <a:pt x="0" y="147"/>
                      <a:pt x="0" y="95"/>
                    </a:cubicBezTo>
                    <a:cubicBezTo>
                      <a:pt x="0" y="43"/>
                      <a:pt x="43" y="0"/>
                      <a:pt x="95" y="0"/>
                    </a:cubicBezTo>
                    <a:cubicBezTo>
                      <a:pt x="147" y="0"/>
                      <a:pt x="190" y="43"/>
                      <a:pt x="190" y="95"/>
                    </a:cubicBezTo>
                    <a:cubicBezTo>
                      <a:pt x="190" y="147"/>
                      <a:pt x="147" y="190"/>
                      <a:pt x="95" y="190"/>
                    </a:cubicBezTo>
                    <a:close/>
                    <a:moveTo>
                      <a:pt x="95" y="8"/>
                    </a:moveTo>
                    <a:cubicBezTo>
                      <a:pt x="47" y="8"/>
                      <a:pt x="8" y="47"/>
                      <a:pt x="8" y="95"/>
                    </a:cubicBezTo>
                    <a:cubicBezTo>
                      <a:pt x="8" y="143"/>
                      <a:pt x="47" y="182"/>
                      <a:pt x="95" y="182"/>
                    </a:cubicBezTo>
                    <a:cubicBezTo>
                      <a:pt x="143" y="182"/>
                      <a:pt x="182" y="143"/>
                      <a:pt x="182" y="95"/>
                    </a:cubicBezTo>
                    <a:cubicBezTo>
                      <a:pt x="182" y="47"/>
                      <a:pt x="143" y="8"/>
                      <a:pt x="95" y="8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6" name="Freeform 1278"/>
              <p:cNvSpPr>
                <a:spLocks noEditPoints="1"/>
              </p:cNvSpPr>
              <p:nvPr/>
            </p:nvSpPr>
            <p:spPr bwMode="auto">
              <a:xfrm>
                <a:off x="1836738" y="2705100"/>
                <a:ext cx="254000" cy="368300"/>
              </a:xfrm>
              <a:custGeom>
                <a:avLst/>
                <a:gdLst>
                  <a:gd name="T0" fmla="*/ 23 w 80"/>
                  <a:gd name="T1" fmla="*/ 101 h 116"/>
                  <a:gd name="T2" fmla="*/ 24 w 80"/>
                  <a:gd name="T3" fmla="*/ 107 h 116"/>
                  <a:gd name="T4" fmla="*/ 29 w 80"/>
                  <a:gd name="T5" fmla="*/ 110 h 116"/>
                  <a:gd name="T6" fmla="*/ 30 w 80"/>
                  <a:gd name="T7" fmla="*/ 114 h 116"/>
                  <a:gd name="T8" fmla="*/ 40 w 80"/>
                  <a:gd name="T9" fmla="*/ 116 h 116"/>
                  <a:gd name="T10" fmla="*/ 50 w 80"/>
                  <a:gd name="T11" fmla="*/ 114 h 116"/>
                  <a:gd name="T12" fmla="*/ 50 w 80"/>
                  <a:gd name="T13" fmla="*/ 110 h 116"/>
                  <a:gd name="T14" fmla="*/ 56 w 80"/>
                  <a:gd name="T15" fmla="*/ 107 h 116"/>
                  <a:gd name="T16" fmla="*/ 57 w 80"/>
                  <a:gd name="T17" fmla="*/ 101 h 116"/>
                  <a:gd name="T18" fmla="*/ 40 w 80"/>
                  <a:gd name="T19" fmla="*/ 103 h 116"/>
                  <a:gd name="T20" fmla="*/ 23 w 80"/>
                  <a:gd name="T21" fmla="*/ 101 h 116"/>
                  <a:gd name="T22" fmla="*/ 21 w 80"/>
                  <a:gd name="T23" fmla="*/ 89 h 116"/>
                  <a:gd name="T24" fmla="*/ 22 w 80"/>
                  <a:gd name="T25" fmla="*/ 95 h 116"/>
                  <a:gd name="T26" fmla="*/ 40 w 80"/>
                  <a:gd name="T27" fmla="*/ 99 h 116"/>
                  <a:gd name="T28" fmla="*/ 58 w 80"/>
                  <a:gd name="T29" fmla="*/ 95 h 116"/>
                  <a:gd name="T30" fmla="*/ 58 w 80"/>
                  <a:gd name="T31" fmla="*/ 89 h 116"/>
                  <a:gd name="T32" fmla="*/ 40 w 80"/>
                  <a:gd name="T33" fmla="*/ 93 h 116"/>
                  <a:gd name="T34" fmla="*/ 21 w 80"/>
                  <a:gd name="T35" fmla="*/ 89 h 116"/>
                  <a:gd name="T36" fmla="*/ 40 w 80"/>
                  <a:gd name="T37" fmla="*/ 0 h 116"/>
                  <a:gd name="T38" fmla="*/ 0 w 80"/>
                  <a:gd name="T39" fmla="*/ 40 h 116"/>
                  <a:gd name="T40" fmla="*/ 19 w 80"/>
                  <a:gd name="T41" fmla="*/ 74 h 116"/>
                  <a:gd name="T42" fmla="*/ 21 w 80"/>
                  <a:gd name="T43" fmla="*/ 84 h 116"/>
                  <a:gd name="T44" fmla="*/ 40 w 80"/>
                  <a:gd name="T45" fmla="*/ 88 h 116"/>
                  <a:gd name="T46" fmla="*/ 59 w 80"/>
                  <a:gd name="T47" fmla="*/ 84 h 116"/>
                  <a:gd name="T48" fmla="*/ 61 w 80"/>
                  <a:gd name="T49" fmla="*/ 74 h 116"/>
                  <a:gd name="T50" fmla="*/ 80 w 80"/>
                  <a:gd name="T51" fmla="*/ 40 h 116"/>
                  <a:gd name="T52" fmla="*/ 40 w 80"/>
                  <a:gd name="T53" fmla="*/ 0 h 116"/>
                  <a:gd name="T54" fmla="*/ 55 w 80"/>
                  <a:gd name="T55" fmla="*/ 69 h 116"/>
                  <a:gd name="T56" fmla="*/ 54 w 80"/>
                  <a:gd name="T57" fmla="*/ 79 h 116"/>
                  <a:gd name="T58" fmla="*/ 40 w 80"/>
                  <a:gd name="T59" fmla="*/ 81 h 116"/>
                  <a:gd name="T60" fmla="*/ 26 w 80"/>
                  <a:gd name="T61" fmla="*/ 79 h 116"/>
                  <a:gd name="T62" fmla="*/ 25 w 80"/>
                  <a:gd name="T63" fmla="*/ 69 h 116"/>
                  <a:gd name="T64" fmla="*/ 7 w 80"/>
                  <a:gd name="T65" fmla="*/ 40 h 116"/>
                  <a:gd name="T66" fmla="*/ 40 w 80"/>
                  <a:gd name="T67" fmla="*/ 7 h 116"/>
                  <a:gd name="T68" fmla="*/ 73 w 80"/>
                  <a:gd name="T69" fmla="*/ 40 h 116"/>
                  <a:gd name="T70" fmla="*/ 55 w 80"/>
                  <a:gd name="T71" fmla="*/ 6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0" h="116">
                    <a:moveTo>
                      <a:pt x="23" y="101"/>
                    </a:moveTo>
                    <a:cubicBezTo>
                      <a:pt x="24" y="107"/>
                      <a:pt x="24" y="107"/>
                      <a:pt x="24" y="107"/>
                    </a:cubicBezTo>
                    <a:cubicBezTo>
                      <a:pt x="24" y="107"/>
                      <a:pt x="25" y="109"/>
                      <a:pt x="29" y="110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30" y="114"/>
                      <a:pt x="32" y="116"/>
                      <a:pt x="40" y="116"/>
                    </a:cubicBezTo>
                    <a:cubicBezTo>
                      <a:pt x="48" y="116"/>
                      <a:pt x="50" y="114"/>
                      <a:pt x="50" y="114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5" y="109"/>
                      <a:pt x="56" y="107"/>
                      <a:pt x="56" y="107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52" y="102"/>
                      <a:pt x="46" y="103"/>
                      <a:pt x="40" y="103"/>
                    </a:cubicBezTo>
                    <a:cubicBezTo>
                      <a:pt x="34" y="103"/>
                      <a:pt x="28" y="102"/>
                      <a:pt x="23" y="101"/>
                    </a:cubicBezTo>
                    <a:close/>
                    <a:moveTo>
                      <a:pt x="21" y="89"/>
                    </a:move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98"/>
                      <a:pt x="34" y="99"/>
                      <a:pt x="40" y="99"/>
                    </a:cubicBezTo>
                    <a:cubicBezTo>
                      <a:pt x="46" y="99"/>
                      <a:pt x="52" y="98"/>
                      <a:pt x="58" y="95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3" y="92"/>
                      <a:pt x="47" y="93"/>
                      <a:pt x="40" y="93"/>
                    </a:cubicBezTo>
                    <a:cubicBezTo>
                      <a:pt x="33" y="93"/>
                      <a:pt x="27" y="92"/>
                      <a:pt x="21" y="89"/>
                    </a:cubicBezTo>
                    <a:close/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54"/>
                      <a:pt x="8" y="67"/>
                      <a:pt x="19" y="7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6" y="87"/>
                      <a:pt x="33" y="88"/>
                      <a:pt x="40" y="88"/>
                    </a:cubicBezTo>
                    <a:cubicBezTo>
                      <a:pt x="47" y="88"/>
                      <a:pt x="54" y="87"/>
                      <a:pt x="59" y="84"/>
                    </a:cubicBezTo>
                    <a:cubicBezTo>
                      <a:pt x="61" y="74"/>
                      <a:pt x="61" y="74"/>
                      <a:pt x="61" y="74"/>
                    </a:cubicBezTo>
                    <a:cubicBezTo>
                      <a:pt x="72" y="67"/>
                      <a:pt x="80" y="54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69"/>
                    </a:moveTo>
                    <a:cubicBezTo>
                      <a:pt x="54" y="79"/>
                      <a:pt x="54" y="79"/>
                      <a:pt x="54" y="79"/>
                    </a:cubicBezTo>
                    <a:cubicBezTo>
                      <a:pt x="54" y="79"/>
                      <a:pt x="50" y="81"/>
                      <a:pt x="40" y="81"/>
                    </a:cubicBezTo>
                    <a:cubicBezTo>
                      <a:pt x="30" y="81"/>
                      <a:pt x="26" y="79"/>
                      <a:pt x="26" y="79"/>
                    </a:cubicBezTo>
                    <a:cubicBezTo>
                      <a:pt x="25" y="69"/>
                      <a:pt x="25" y="69"/>
                      <a:pt x="25" y="69"/>
                    </a:cubicBezTo>
                    <a:cubicBezTo>
                      <a:pt x="14" y="64"/>
                      <a:pt x="7" y="53"/>
                      <a:pt x="7" y="40"/>
                    </a:cubicBezTo>
                    <a:cubicBezTo>
                      <a:pt x="7" y="22"/>
                      <a:pt x="22" y="7"/>
                      <a:pt x="40" y="7"/>
                    </a:cubicBezTo>
                    <a:cubicBezTo>
                      <a:pt x="58" y="7"/>
                      <a:pt x="73" y="22"/>
                      <a:pt x="73" y="40"/>
                    </a:cubicBezTo>
                    <a:cubicBezTo>
                      <a:pt x="73" y="53"/>
                      <a:pt x="65" y="64"/>
                      <a:pt x="55" y="69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17" name="Freeform 1279"/>
              <p:cNvSpPr>
                <a:spLocks noEditPoints="1"/>
              </p:cNvSpPr>
              <p:nvPr/>
            </p:nvSpPr>
            <p:spPr bwMode="auto">
              <a:xfrm>
                <a:off x="1874838" y="2743200"/>
                <a:ext cx="146050" cy="180975"/>
              </a:xfrm>
              <a:custGeom>
                <a:avLst/>
                <a:gdLst>
                  <a:gd name="T0" fmla="*/ 41 w 46"/>
                  <a:gd name="T1" fmla="*/ 35 h 57"/>
                  <a:gd name="T2" fmla="*/ 37 w 46"/>
                  <a:gd name="T3" fmla="*/ 43 h 57"/>
                  <a:gd name="T4" fmla="*/ 28 w 46"/>
                  <a:gd name="T5" fmla="*/ 27 h 57"/>
                  <a:gd name="T6" fmla="*/ 19 w 46"/>
                  <a:gd name="T7" fmla="*/ 43 h 57"/>
                  <a:gd name="T8" fmla="*/ 15 w 46"/>
                  <a:gd name="T9" fmla="*/ 35 h 57"/>
                  <a:gd name="T10" fmla="*/ 10 w 46"/>
                  <a:gd name="T11" fmla="*/ 38 h 57"/>
                  <a:gd name="T12" fmla="*/ 19 w 46"/>
                  <a:gd name="T13" fmla="*/ 57 h 57"/>
                  <a:gd name="T14" fmla="*/ 28 w 46"/>
                  <a:gd name="T15" fmla="*/ 40 h 57"/>
                  <a:gd name="T16" fmla="*/ 37 w 46"/>
                  <a:gd name="T17" fmla="*/ 57 h 57"/>
                  <a:gd name="T18" fmla="*/ 46 w 46"/>
                  <a:gd name="T19" fmla="*/ 38 h 57"/>
                  <a:gd name="T20" fmla="*/ 41 w 46"/>
                  <a:gd name="T21" fmla="*/ 35 h 57"/>
                  <a:gd name="T22" fmla="*/ 28 w 46"/>
                  <a:gd name="T23" fmla="*/ 4 h 57"/>
                  <a:gd name="T24" fmla="*/ 30 w 46"/>
                  <a:gd name="T25" fmla="*/ 2 h 57"/>
                  <a:gd name="T26" fmla="*/ 28 w 46"/>
                  <a:gd name="T27" fmla="*/ 0 h 57"/>
                  <a:gd name="T28" fmla="*/ 0 w 46"/>
                  <a:gd name="T29" fmla="*/ 28 h 57"/>
                  <a:gd name="T30" fmla="*/ 2 w 46"/>
                  <a:gd name="T31" fmla="*/ 30 h 57"/>
                  <a:gd name="T32" fmla="*/ 4 w 46"/>
                  <a:gd name="T33" fmla="*/ 28 h 57"/>
                  <a:gd name="T34" fmla="*/ 28 w 46"/>
                  <a:gd name="T35" fmla="*/ 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6" h="57">
                    <a:moveTo>
                      <a:pt x="41" y="35"/>
                    </a:moveTo>
                    <a:cubicBezTo>
                      <a:pt x="37" y="43"/>
                      <a:pt x="37" y="43"/>
                      <a:pt x="37" y="43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0" y="38"/>
                      <a:pt x="10" y="38"/>
                      <a:pt x="10" y="38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37" y="57"/>
                      <a:pt x="37" y="57"/>
                      <a:pt x="37" y="57"/>
                    </a:cubicBezTo>
                    <a:cubicBezTo>
                      <a:pt x="46" y="38"/>
                      <a:pt x="46" y="38"/>
                      <a:pt x="46" y="38"/>
                    </a:cubicBezTo>
                    <a:lnTo>
                      <a:pt x="41" y="35"/>
                    </a:lnTo>
                    <a:close/>
                    <a:moveTo>
                      <a:pt x="28" y="4"/>
                    </a:moveTo>
                    <a:cubicBezTo>
                      <a:pt x="29" y="4"/>
                      <a:pt x="30" y="3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4" y="15"/>
                      <a:pt x="15" y="4"/>
                      <a:pt x="28" y="4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  <p:grpSp>
          <p:nvGrpSpPr>
            <p:cNvPr id="18" name="Group 28"/>
            <p:cNvGrpSpPr/>
            <p:nvPr/>
          </p:nvGrpSpPr>
          <p:grpSpPr>
            <a:xfrm>
              <a:off x="8318192" y="4892470"/>
              <a:ext cx="603250" cy="600075"/>
              <a:chOff x="6878638" y="5118100"/>
              <a:chExt cx="603250" cy="600075"/>
            </a:xfrm>
          </p:grpSpPr>
          <p:sp>
            <p:nvSpPr>
              <p:cNvPr id="19" name="Oval 1280"/>
              <p:cNvSpPr>
                <a:spLocks noChangeArrowheads="1"/>
              </p:cNvSpPr>
              <p:nvPr/>
            </p:nvSpPr>
            <p:spPr bwMode="auto">
              <a:xfrm>
                <a:off x="6891338" y="5130800"/>
                <a:ext cx="577850" cy="5746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0" name="Freeform 1281"/>
              <p:cNvSpPr>
                <a:spLocks noEditPoints="1"/>
              </p:cNvSpPr>
              <p:nvPr/>
            </p:nvSpPr>
            <p:spPr bwMode="auto">
              <a:xfrm>
                <a:off x="6878638" y="5118100"/>
                <a:ext cx="603250" cy="600075"/>
              </a:xfrm>
              <a:custGeom>
                <a:avLst/>
                <a:gdLst>
                  <a:gd name="T0" fmla="*/ 95 w 190"/>
                  <a:gd name="T1" fmla="*/ 189 h 189"/>
                  <a:gd name="T2" fmla="*/ 0 w 190"/>
                  <a:gd name="T3" fmla="*/ 94 h 189"/>
                  <a:gd name="T4" fmla="*/ 95 w 190"/>
                  <a:gd name="T5" fmla="*/ 0 h 189"/>
                  <a:gd name="T6" fmla="*/ 190 w 190"/>
                  <a:gd name="T7" fmla="*/ 94 h 189"/>
                  <a:gd name="T8" fmla="*/ 95 w 190"/>
                  <a:gd name="T9" fmla="*/ 189 h 189"/>
                  <a:gd name="T10" fmla="*/ 95 w 190"/>
                  <a:gd name="T11" fmla="*/ 8 h 189"/>
                  <a:gd name="T12" fmla="*/ 8 w 190"/>
                  <a:gd name="T13" fmla="*/ 94 h 189"/>
                  <a:gd name="T14" fmla="*/ 95 w 190"/>
                  <a:gd name="T15" fmla="*/ 181 h 189"/>
                  <a:gd name="T16" fmla="*/ 182 w 190"/>
                  <a:gd name="T17" fmla="*/ 94 h 189"/>
                  <a:gd name="T18" fmla="*/ 95 w 190"/>
                  <a:gd name="T19" fmla="*/ 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0" h="189">
                    <a:moveTo>
                      <a:pt x="95" y="189"/>
                    </a:moveTo>
                    <a:cubicBezTo>
                      <a:pt x="43" y="189"/>
                      <a:pt x="0" y="147"/>
                      <a:pt x="0" y="94"/>
                    </a:cubicBezTo>
                    <a:cubicBezTo>
                      <a:pt x="0" y="42"/>
                      <a:pt x="43" y="0"/>
                      <a:pt x="95" y="0"/>
                    </a:cubicBezTo>
                    <a:cubicBezTo>
                      <a:pt x="147" y="0"/>
                      <a:pt x="190" y="42"/>
                      <a:pt x="190" y="94"/>
                    </a:cubicBezTo>
                    <a:cubicBezTo>
                      <a:pt x="190" y="147"/>
                      <a:pt x="147" y="189"/>
                      <a:pt x="95" y="189"/>
                    </a:cubicBezTo>
                    <a:close/>
                    <a:moveTo>
                      <a:pt x="95" y="8"/>
                    </a:moveTo>
                    <a:cubicBezTo>
                      <a:pt x="47" y="8"/>
                      <a:pt x="8" y="47"/>
                      <a:pt x="8" y="94"/>
                    </a:cubicBezTo>
                    <a:cubicBezTo>
                      <a:pt x="8" y="142"/>
                      <a:pt x="47" y="181"/>
                      <a:pt x="95" y="181"/>
                    </a:cubicBezTo>
                    <a:cubicBezTo>
                      <a:pt x="143" y="181"/>
                      <a:pt x="182" y="142"/>
                      <a:pt x="182" y="94"/>
                    </a:cubicBezTo>
                    <a:cubicBezTo>
                      <a:pt x="182" y="47"/>
                      <a:pt x="143" y="8"/>
                      <a:pt x="95" y="8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21" name="Freeform 1282"/>
              <p:cNvSpPr>
                <a:spLocks noEditPoints="1"/>
              </p:cNvSpPr>
              <p:nvPr/>
            </p:nvSpPr>
            <p:spPr bwMode="auto">
              <a:xfrm>
                <a:off x="7034213" y="5264150"/>
                <a:ext cx="292100" cy="292100"/>
              </a:xfrm>
              <a:custGeom>
                <a:avLst/>
                <a:gdLst>
                  <a:gd name="T0" fmla="*/ 90 w 92"/>
                  <a:gd name="T1" fmla="*/ 29 h 92"/>
                  <a:gd name="T2" fmla="*/ 49 w 92"/>
                  <a:gd name="T3" fmla="*/ 1 h 92"/>
                  <a:gd name="T4" fmla="*/ 43 w 92"/>
                  <a:gd name="T5" fmla="*/ 1 h 92"/>
                  <a:gd name="T6" fmla="*/ 2 w 92"/>
                  <a:gd name="T7" fmla="*/ 29 h 92"/>
                  <a:gd name="T8" fmla="*/ 0 w 92"/>
                  <a:gd name="T9" fmla="*/ 34 h 92"/>
                  <a:gd name="T10" fmla="*/ 0 w 92"/>
                  <a:gd name="T11" fmla="*/ 86 h 92"/>
                  <a:gd name="T12" fmla="*/ 6 w 92"/>
                  <a:gd name="T13" fmla="*/ 92 h 92"/>
                  <a:gd name="T14" fmla="*/ 87 w 92"/>
                  <a:gd name="T15" fmla="*/ 92 h 92"/>
                  <a:gd name="T16" fmla="*/ 92 w 92"/>
                  <a:gd name="T17" fmla="*/ 86 h 92"/>
                  <a:gd name="T18" fmla="*/ 92 w 92"/>
                  <a:gd name="T19" fmla="*/ 34 h 92"/>
                  <a:gd name="T20" fmla="*/ 90 w 92"/>
                  <a:gd name="T21" fmla="*/ 29 h 92"/>
                  <a:gd name="T22" fmla="*/ 86 w 92"/>
                  <a:gd name="T23" fmla="*/ 42 h 92"/>
                  <a:gd name="T24" fmla="*/ 46 w 92"/>
                  <a:gd name="T25" fmla="*/ 69 h 92"/>
                  <a:gd name="T26" fmla="*/ 6 w 92"/>
                  <a:gd name="T27" fmla="*/ 42 h 92"/>
                  <a:gd name="T28" fmla="*/ 6 w 92"/>
                  <a:gd name="T29" fmla="*/ 36 h 92"/>
                  <a:gd name="T30" fmla="*/ 9 w 92"/>
                  <a:gd name="T31" fmla="*/ 33 h 92"/>
                  <a:gd name="T32" fmla="*/ 84 w 92"/>
                  <a:gd name="T33" fmla="*/ 33 h 92"/>
                  <a:gd name="T34" fmla="*/ 86 w 92"/>
                  <a:gd name="T35" fmla="*/ 36 h 92"/>
                  <a:gd name="T36" fmla="*/ 86 w 92"/>
                  <a:gd name="T37" fmla="*/ 42 h 92"/>
                  <a:gd name="T38" fmla="*/ 45 w 92"/>
                  <a:gd name="T39" fmla="*/ 64 h 92"/>
                  <a:gd name="T40" fmla="*/ 47 w 92"/>
                  <a:gd name="T41" fmla="*/ 64 h 92"/>
                  <a:gd name="T42" fmla="*/ 53 w 92"/>
                  <a:gd name="T43" fmla="*/ 59 h 92"/>
                  <a:gd name="T44" fmla="*/ 39 w 92"/>
                  <a:gd name="T45" fmla="*/ 59 h 92"/>
                  <a:gd name="T46" fmla="*/ 45 w 92"/>
                  <a:gd name="T47" fmla="*/ 64 h 92"/>
                  <a:gd name="T48" fmla="*/ 18 w 92"/>
                  <a:gd name="T49" fmla="*/ 46 h 92"/>
                  <a:gd name="T50" fmla="*/ 19 w 92"/>
                  <a:gd name="T51" fmla="*/ 46 h 92"/>
                  <a:gd name="T52" fmla="*/ 73 w 92"/>
                  <a:gd name="T53" fmla="*/ 46 h 92"/>
                  <a:gd name="T54" fmla="*/ 74 w 92"/>
                  <a:gd name="T55" fmla="*/ 46 h 92"/>
                  <a:gd name="T56" fmla="*/ 74 w 92"/>
                  <a:gd name="T57" fmla="*/ 42 h 92"/>
                  <a:gd name="T58" fmla="*/ 18 w 92"/>
                  <a:gd name="T59" fmla="*/ 42 h 92"/>
                  <a:gd name="T60" fmla="*/ 18 w 92"/>
                  <a:gd name="T61" fmla="*/ 46 h 92"/>
                  <a:gd name="T62" fmla="*/ 32 w 92"/>
                  <a:gd name="T63" fmla="*/ 55 h 92"/>
                  <a:gd name="T64" fmla="*/ 60 w 92"/>
                  <a:gd name="T65" fmla="*/ 55 h 92"/>
                  <a:gd name="T66" fmla="*/ 66 w 92"/>
                  <a:gd name="T67" fmla="*/ 51 h 92"/>
                  <a:gd name="T68" fmla="*/ 26 w 92"/>
                  <a:gd name="T69" fmla="*/ 51 h 92"/>
                  <a:gd name="T70" fmla="*/ 32 w 92"/>
                  <a:gd name="T71" fmla="*/ 55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2" h="92">
                    <a:moveTo>
                      <a:pt x="90" y="29"/>
                    </a:moveTo>
                    <a:cubicBezTo>
                      <a:pt x="49" y="1"/>
                      <a:pt x="49" y="1"/>
                      <a:pt x="49" y="1"/>
                    </a:cubicBezTo>
                    <a:cubicBezTo>
                      <a:pt x="47" y="0"/>
                      <a:pt x="45" y="0"/>
                      <a:pt x="43" y="1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1" y="30"/>
                      <a:pt x="0" y="32"/>
                      <a:pt x="0" y="34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89"/>
                      <a:pt x="2" y="92"/>
                      <a:pt x="6" y="92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90" y="92"/>
                      <a:pt x="92" y="89"/>
                      <a:pt x="92" y="86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2" y="32"/>
                      <a:pt x="91" y="30"/>
                      <a:pt x="90" y="29"/>
                    </a:cubicBezTo>
                    <a:close/>
                    <a:moveTo>
                      <a:pt x="86" y="42"/>
                    </a:moveTo>
                    <a:cubicBezTo>
                      <a:pt x="46" y="69"/>
                      <a:pt x="46" y="69"/>
                      <a:pt x="46" y="6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5"/>
                      <a:pt x="7" y="33"/>
                      <a:pt x="9" y="33"/>
                    </a:cubicBezTo>
                    <a:cubicBezTo>
                      <a:pt x="84" y="33"/>
                      <a:pt x="84" y="33"/>
                      <a:pt x="84" y="33"/>
                    </a:cubicBezTo>
                    <a:cubicBezTo>
                      <a:pt x="85" y="33"/>
                      <a:pt x="86" y="35"/>
                      <a:pt x="86" y="36"/>
                    </a:cubicBezTo>
                    <a:lnTo>
                      <a:pt x="86" y="42"/>
                    </a:lnTo>
                    <a:close/>
                    <a:moveTo>
                      <a:pt x="45" y="64"/>
                    </a:moveTo>
                    <a:cubicBezTo>
                      <a:pt x="47" y="64"/>
                      <a:pt x="47" y="64"/>
                      <a:pt x="47" y="64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39" y="59"/>
                      <a:pt x="39" y="59"/>
                      <a:pt x="39" y="59"/>
                    </a:cubicBezTo>
                    <a:lnTo>
                      <a:pt x="45" y="64"/>
                    </a:lnTo>
                    <a:close/>
                    <a:moveTo>
                      <a:pt x="18" y="46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73" y="46"/>
                      <a:pt x="73" y="46"/>
                      <a:pt x="73" y="46"/>
                    </a:cubicBezTo>
                    <a:cubicBezTo>
                      <a:pt x="74" y="46"/>
                      <a:pt x="74" y="46"/>
                      <a:pt x="74" y="46"/>
                    </a:cubicBezTo>
                    <a:cubicBezTo>
                      <a:pt x="74" y="42"/>
                      <a:pt x="74" y="42"/>
                      <a:pt x="74" y="42"/>
                    </a:cubicBezTo>
                    <a:cubicBezTo>
                      <a:pt x="18" y="42"/>
                      <a:pt x="18" y="42"/>
                      <a:pt x="18" y="42"/>
                    </a:cubicBezTo>
                    <a:lnTo>
                      <a:pt x="18" y="46"/>
                    </a:lnTo>
                    <a:close/>
                    <a:moveTo>
                      <a:pt x="32" y="55"/>
                    </a:moveTo>
                    <a:cubicBezTo>
                      <a:pt x="60" y="55"/>
                      <a:pt x="60" y="55"/>
                      <a:pt x="60" y="55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26" y="51"/>
                      <a:pt x="26" y="51"/>
                      <a:pt x="26" y="51"/>
                    </a:cubicBezTo>
                    <a:lnTo>
                      <a:pt x="32" y="5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/>
              </a:p>
            </p:txBody>
          </p:sp>
        </p:grpSp>
      </p:grpSp>
      <p:sp>
        <p:nvSpPr>
          <p:cNvPr id="22" name="矩形 21">
            <a:extLst>
              <a:ext uri="{FF2B5EF4-FFF2-40B4-BE49-F238E27FC236}">
                <a16:creationId xmlns:a16="http://schemas.microsoft.com/office/drawing/2014/main" id="{FE036094-D2B8-434A-A3B2-4860912334B3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2466883-85CB-4846-8763-B88DBA427B32}"/>
              </a:ext>
            </a:extLst>
          </p:cNvPr>
          <p:cNvSpPr/>
          <p:nvPr/>
        </p:nvSpPr>
        <p:spPr>
          <a:xfrm>
            <a:off x="1446543" y="1183358"/>
            <a:ext cx="5541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六  课堂总结，交流收获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026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DD8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25"/>
          <a:stretch/>
        </p:blipFill>
        <p:spPr>
          <a:xfrm>
            <a:off x="3478072" y="1653282"/>
            <a:ext cx="2713178" cy="3049447"/>
          </a:xfrm>
          <a:prstGeom prst="rect">
            <a:avLst/>
          </a:prstGeom>
          <a:solidFill>
            <a:srgbClr val="F1DD86"/>
          </a:solidFill>
          <a:ln w="28575">
            <a:solidFill>
              <a:schemeClr val="bg1"/>
            </a:solidFill>
          </a:ln>
        </p:spPr>
      </p:pic>
      <p:sp>
        <p:nvSpPr>
          <p:cNvPr id="3" name="文本框 2"/>
          <p:cNvSpPr txBox="1"/>
          <p:nvPr/>
        </p:nvSpPr>
        <p:spPr>
          <a:xfrm>
            <a:off x="5566235" y="2670173"/>
            <a:ext cx="3320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6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638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1B0B400-3995-48DF-B379-B77CAFC29FB0}"/>
              </a:ext>
            </a:extLst>
          </p:cNvPr>
          <p:cNvSpPr/>
          <p:nvPr/>
        </p:nvSpPr>
        <p:spPr>
          <a:xfrm>
            <a:off x="792727" y="754499"/>
            <a:ext cx="5260257" cy="5752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69010" indent="-969010">
              <a:lnSpc>
                <a:spcPts val="2500"/>
              </a:lnSpc>
            </a:pPr>
            <a:r>
              <a:rPr lang="en-US" altLang="zh-CN" kern="100" dirty="0">
                <a:solidFill>
                  <a:srgbClr val="FF0000"/>
                </a:solidFill>
                <a:latin typeface="仿宋" panose="02010609060101010101" pitchFamily="49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12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5000"/>
              </a:lnSpc>
            </a:pPr>
            <a:r>
              <a:rPr lang="zh-CN" altLang="zh-CN" sz="2800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教材设计了“搭一搭”的拼搭立体图形的实践活动，让学生在活动中发展空间观念，发散空间思维。</a:t>
            </a:r>
            <a:endParaRPr lang="en-US" altLang="zh-CN" sz="2800" kern="100" dirty="0">
              <a:latin typeface="Calibri" panose="020F0502020204030204" pitchFamily="34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5000"/>
              </a:lnSpc>
            </a:pPr>
            <a:r>
              <a:rPr lang="zh-CN" altLang="zh-CN" sz="2800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活动一是根据指令搭立体图形，要求学生认真观察，用正确语言描述相对位置</a:t>
            </a:r>
            <a:r>
              <a:rPr lang="zh-CN" altLang="en-US" sz="2800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kern="100" dirty="0">
              <a:latin typeface="Calibri" panose="020F0502020204030204" pitchFamily="34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5000"/>
              </a:lnSpc>
            </a:pPr>
            <a:r>
              <a:rPr lang="zh-CN" altLang="zh-CN" sz="2800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活动二是先搭好一个立体图形，然后通过提问和给出的条件来判断搭出图形中一个正方体的位置。</a:t>
            </a:r>
            <a:endParaRPr lang="zh-CN" altLang="zh-CN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10C3A3C-ECFF-4066-9E37-48CE7A2D4F26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教材分析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F20AFA3-401B-45D5-99A3-D30B0F75101C}"/>
              </a:ext>
            </a:extLst>
          </p:cNvPr>
          <p:cNvPicPr/>
          <p:nvPr/>
        </p:nvPicPr>
        <p:blipFill rotWithShape="1">
          <a:blip r:embed="rId2"/>
          <a:srcRect l="9774" t="1" r="9507" b="1801"/>
          <a:stretch/>
        </p:blipFill>
        <p:spPr>
          <a:xfrm>
            <a:off x="6420466" y="875779"/>
            <a:ext cx="5338915" cy="32023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5DCA6D2-2B72-4E20-A1A3-6C5F6F95F319}"/>
              </a:ext>
            </a:extLst>
          </p:cNvPr>
          <p:cNvPicPr/>
          <p:nvPr/>
        </p:nvPicPr>
        <p:blipFill rotWithShape="1">
          <a:blip r:embed="rId3"/>
          <a:srcRect l="9960" t="-1547" r="11005" b="3570"/>
          <a:stretch/>
        </p:blipFill>
        <p:spPr>
          <a:xfrm>
            <a:off x="6528619" y="4078083"/>
            <a:ext cx="5663381" cy="2428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78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470FFD33-46BA-40EE-AE05-2B087758AB5E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03E5D8B-3178-449B-925E-94694D9EE1EC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学情分析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8C917E0-C3DB-4736-B508-5CEADEBC741A}"/>
              </a:ext>
            </a:extLst>
          </p:cNvPr>
          <p:cNvSpPr/>
          <p:nvPr/>
        </p:nvSpPr>
        <p:spPr>
          <a:xfrm>
            <a:off x="36718" y="1996834"/>
            <a:ext cx="7760263" cy="4285979"/>
          </a:xfrm>
          <a:prstGeom prst="rect">
            <a:avLst/>
          </a:prstGeom>
          <a:blipFill dpi="0" rotWithShape="1">
            <a:blip r:embed="rId2"/>
            <a:srcRect/>
            <a:tile tx="-1905000" ty="3810000" sx="70000" sy="70000" flip="none" algn="b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FAEBF49-88BC-4AA2-81CC-AF70C05CF34E}"/>
              </a:ext>
            </a:extLst>
          </p:cNvPr>
          <p:cNvSpPr txBox="1"/>
          <p:nvPr/>
        </p:nvSpPr>
        <p:spPr>
          <a:xfrm>
            <a:off x="3646949" y="2095761"/>
            <a:ext cx="4042696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zh-CN" sz="2000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学生已经学习了从两个和三个方向观察简单的物体。在此基础上，这节课学习从三个方向观察抽象的立体图形，而且还用具体语言描述物体的相对位置，根据看到的图形判断原有图形的摆放方法。学生已经有了生活经验、实践活动经验，再通过动手操作、实物观察、想象、描述等活动，学生的空间想象能力可以得到进一步发展</a:t>
            </a:r>
            <a:r>
              <a:rPr lang="zh-CN" altLang="en-US" sz="2000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C79F3F8-9D43-4740-BE01-20C2CCB8E8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5284" y="959969"/>
            <a:ext cx="3843594" cy="539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04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DD1147A8-9CC2-4819-9326-49D5F183E084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5E571C5-E4DF-46C4-A177-9B3635F9722A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628A63E-4859-4B1E-AE2B-7F775A78CFB8}"/>
              </a:ext>
            </a:extLst>
          </p:cNvPr>
          <p:cNvSpPr/>
          <p:nvPr/>
        </p:nvSpPr>
        <p:spPr>
          <a:xfrm>
            <a:off x="2139465" y="3132272"/>
            <a:ext cx="1607200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4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在拼搭和观察立体图形的实践活动中，培养学生的观察、操作和空间想象能力。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6827800-2E93-4B0D-8AB7-41801836EA40}"/>
              </a:ext>
            </a:extLst>
          </p:cNvPr>
          <p:cNvSpPr/>
          <p:nvPr/>
        </p:nvSpPr>
        <p:spPr>
          <a:xfrm>
            <a:off x="4313834" y="2105639"/>
            <a:ext cx="1607200" cy="1880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4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在拼搭立体图形的实践活动中，体会必须根据立体图形的正面、上面和侧面的形状特征，才能确定所搭的立体图形。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FFB585B-BDF8-4725-82E7-0192CA2F9133}"/>
              </a:ext>
            </a:extLst>
          </p:cNvPr>
          <p:cNvSpPr/>
          <p:nvPr/>
        </p:nvSpPr>
        <p:spPr>
          <a:xfrm>
            <a:off x="6260711" y="1878083"/>
            <a:ext cx="1607200" cy="110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4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进一步体验仅根据立体图形某一面的形状，所搭的立体图形是不唯一的。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C8C9CF9-87B3-4299-A91A-CF4B1C71BABD}"/>
              </a:ext>
            </a:extLst>
          </p:cNvPr>
          <p:cNvSpPr/>
          <p:nvPr/>
        </p:nvSpPr>
        <p:spPr>
          <a:xfrm>
            <a:off x="8349282" y="1315546"/>
            <a:ext cx="1607200" cy="110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14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通过实践活动，发展与同伴合作的意识，获得积极的数学学习情感。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C1C631E-3749-4B52-9442-579ED12BC0E0}"/>
              </a:ext>
            </a:extLst>
          </p:cNvPr>
          <p:cNvGrpSpPr/>
          <p:nvPr/>
        </p:nvGrpSpPr>
        <p:grpSpPr>
          <a:xfrm>
            <a:off x="1959455" y="2930295"/>
            <a:ext cx="9057832" cy="3202147"/>
            <a:chOff x="3155048" y="2090976"/>
            <a:chExt cx="7335970" cy="3496997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489D364-5EE0-42A1-A6E4-B4D1D94FA6B0}"/>
                </a:ext>
              </a:extLst>
            </p:cNvPr>
            <p:cNvSpPr txBox="1"/>
            <p:nvPr/>
          </p:nvSpPr>
          <p:spPr>
            <a:xfrm>
              <a:off x="3558849" y="4595232"/>
              <a:ext cx="10490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BDBC932-4838-4D1B-9D59-A6C52D6C2412}"/>
                </a:ext>
              </a:extLst>
            </p:cNvPr>
            <p:cNvSpPr txBox="1"/>
            <p:nvPr/>
          </p:nvSpPr>
          <p:spPr>
            <a:xfrm>
              <a:off x="5166195" y="4054810"/>
              <a:ext cx="10490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F52600E-03E9-4F18-BD04-4BB15D050002}"/>
                </a:ext>
              </a:extLst>
            </p:cNvPr>
            <p:cNvSpPr txBox="1"/>
            <p:nvPr/>
          </p:nvSpPr>
          <p:spPr>
            <a:xfrm>
              <a:off x="6764967" y="3531729"/>
              <a:ext cx="10490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23BBDAE6-D871-436D-95AC-FF11DE12341F}"/>
                </a:ext>
              </a:extLst>
            </p:cNvPr>
            <p:cNvSpPr txBox="1"/>
            <p:nvPr/>
          </p:nvSpPr>
          <p:spPr>
            <a:xfrm>
              <a:off x="8337468" y="2962607"/>
              <a:ext cx="10490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528C5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dirty="0">
                <a:solidFill>
                  <a:srgbClr val="528C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0DE168A9-093F-4C4C-8871-C3E4AE4C04E3}"/>
                </a:ext>
              </a:extLst>
            </p:cNvPr>
            <p:cNvGrpSpPr/>
            <p:nvPr/>
          </p:nvGrpSpPr>
          <p:grpSpPr>
            <a:xfrm>
              <a:off x="3155048" y="2090976"/>
              <a:ext cx="7335970" cy="3496997"/>
              <a:chOff x="3155055" y="2123089"/>
              <a:chExt cx="7325587" cy="3464884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4DE3BDAA-0A49-4924-8EFA-8FC142AA1095}"/>
                  </a:ext>
                </a:extLst>
              </p:cNvPr>
              <p:cNvGrpSpPr/>
              <p:nvPr/>
            </p:nvGrpSpPr>
            <p:grpSpPr>
              <a:xfrm>
                <a:off x="3155055" y="3737259"/>
                <a:ext cx="2551910" cy="1850714"/>
                <a:chOff x="7494803" y="4160561"/>
                <a:chExt cx="3398224" cy="2464484"/>
              </a:xfrm>
            </p:grpSpPr>
            <p:sp>
              <p:nvSpPr>
                <p:cNvPr id="6" name="任意多边形 57">
                  <a:extLst>
                    <a:ext uri="{FF2B5EF4-FFF2-40B4-BE49-F238E27FC236}">
                      <a16:creationId xmlns:a16="http://schemas.microsoft.com/office/drawing/2014/main" id="{749BA16D-DEAC-43C5-A3A1-3323D9E27FA9}"/>
                    </a:ext>
                  </a:extLst>
                </p:cNvPr>
                <p:cNvSpPr/>
                <p:nvPr/>
              </p:nvSpPr>
              <p:spPr>
                <a:xfrm rot="14280000">
                  <a:off x="8049018" y="3606346"/>
                  <a:ext cx="2289793" cy="3398224"/>
                </a:xfrm>
                <a:custGeom>
                  <a:avLst/>
                  <a:gdLst>
                    <a:gd name="connsiteX0" fmla="*/ 1790495 w 2266110"/>
                    <a:gd name="connsiteY0" fmla="*/ 1563015 h 3388004"/>
                    <a:gd name="connsiteX1" fmla="*/ 1555143 w 2266110"/>
                    <a:gd name="connsiteY1" fmla="*/ 543595 h 3388004"/>
                    <a:gd name="connsiteX2" fmla="*/ 535723 w 2266110"/>
                    <a:gd name="connsiteY2" fmla="*/ 778947 h 3388004"/>
                    <a:gd name="connsiteX3" fmla="*/ 771074 w 2266110"/>
                    <a:gd name="connsiteY3" fmla="*/ 1798367 h 3388004"/>
                    <a:gd name="connsiteX4" fmla="*/ 1790495 w 2266110"/>
                    <a:gd name="connsiteY4" fmla="*/ 1563015 h 3388004"/>
                    <a:gd name="connsiteX5" fmla="*/ 2050110 w 2266110"/>
                    <a:gd name="connsiteY5" fmla="*/ 3388004 h 3388004"/>
                    <a:gd name="connsiteX6" fmla="*/ 1834110 w 2266110"/>
                    <a:gd name="connsiteY6" fmla="*/ 2397044 h 3388004"/>
                    <a:gd name="connsiteX7" fmla="*/ 1942110 w 2266110"/>
                    <a:gd name="connsiteY7" fmla="*/ 2397044 h 3388004"/>
                    <a:gd name="connsiteX8" fmla="*/ 1942110 w 2266110"/>
                    <a:gd name="connsiteY8" fmla="*/ 1729785 h 3388004"/>
                    <a:gd name="connsiteX9" fmla="*/ 1932792 w 2266110"/>
                    <a:gd name="connsiteY9" fmla="*/ 1743147 h 3388004"/>
                    <a:gd name="connsiteX10" fmla="*/ 507831 w 2266110"/>
                    <a:gd name="connsiteY10" fmla="*/ 1996036 h 3388004"/>
                    <a:gd name="connsiteX11" fmla="*/ 164252 w 2266110"/>
                    <a:gd name="connsiteY11" fmla="*/ 507831 h 3388004"/>
                    <a:gd name="connsiteX12" fmla="*/ 1652457 w 2266110"/>
                    <a:gd name="connsiteY12" fmla="*/ 164252 h 3388004"/>
                    <a:gd name="connsiteX13" fmla="*/ 2159602 w 2266110"/>
                    <a:gd name="connsiteY13" fmla="*/ 1042631 h 3388004"/>
                    <a:gd name="connsiteX14" fmla="*/ 2157066 w 2266110"/>
                    <a:gd name="connsiteY14" fmla="*/ 1084004 h 3388004"/>
                    <a:gd name="connsiteX15" fmla="*/ 2158110 w 2266110"/>
                    <a:gd name="connsiteY15" fmla="*/ 1084004 h 3388004"/>
                    <a:gd name="connsiteX16" fmla="*/ 2158110 w 2266110"/>
                    <a:gd name="connsiteY16" fmla="*/ 2397044 h 3388004"/>
                    <a:gd name="connsiteX17" fmla="*/ 2266110 w 2266110"/>
                    <a:gd name="connsiteY17" fmla="*/ 2397044 h 3388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66110" h="3388004">
                      <a:moveTo>
                        <a:pt x="1790495" y="1563015"/>
                      </a:moveTo>
                      <a:cubicBezTo>
                        <a:pt x="2007009" y="1216520"/>
                        <a:pt x="1901638" y="760109"/>
                        <a:pt x="1555143" y="543595"/>
                      </a:cubicBezTo>
                      <a:cubicBezTo>
                        <a:pt x="1208647" y="327081"/>
                        <a:pt x="752237" y="432451"/>
                        <a:pt x="535723" y="778947"/>
                      </a:cubicBezTo>
                      <a:cubicBezTo>
                        <a:pt x="319208" y="1125442"/>
                        <a:pt x="424579" y="1581853"/>
                        <a:pt x="771074" y="1798367"/>
                      </a:cubicBezTo>
                      <a:cubicBezTo>
                        <a:pt x="1117570" y="2014881"/>
                        <a:pt x="1573980" y="1909511"/>
                        <a:pt x="1790495" y="1563015"/>
                      </a:cubicBezTo>
                      <a:close/>
                      <a:moveTo>
                        <a:pt x="2050110" y="3388004"/>
                      </a:moveTo>
                      <a:lnTo>
                        <a:pt x="1834110" y="2397044"/>
                      </a:lnTo>
                      <a:lnTo>
                        <a:pt x="1942110" y="2397044"/>
                      </a:lnTo>
                      <a:lnTo>
                        <a:pt x="1942110" y="1729785"/>
                      </a:lnTo>
                      <a:lnTo>
                        <a:pt x="1932792" y="1743147"/>
                      </a:lnTo>
                      <a:cubicBezTo>
                        <a:pt x="1597297" y="2175683"/>
                        <a:pt x="982050" y="2292361"/>
                        <a:pt x="507831" y="1996036"/>
                      </a:cubicBezTo>
                      <a:cubicBezTo>
                        <a:pt x="1998" y="1679956"/>
                        <a:pt x="-151828" y="1013665"/>
                        <a:pt x="164252" y="507831"/>
                      </a:cubicBezTo>
                      <a:cubicBezTo>
                        <a:pt x="480332" y="1998"/>
                        <a:pt x="1146623" y="-151828"/>
                        <a:pt x="1652457" y="164252"/>
                      </a:cubicBezTo>
                      <a:cubicBezTo>
                        <a:pt x="1968603" y="361802"/>
                        <a:pt x="2147246" y="696153"/>
                        <a:pt x="2159602" y="1042631"/>
                      </a:cubicBezTo>
                      <a:lnTo>
                        <a:pt x="2157066" y="1084004"/>
                      </a:lnTo>
                      <a:lnTo>
                        <a:pt x="2158110" y="1084004"/>
                      </a:lnTo>
                      <a:lnTo>
                        <a:pt x="2158110" y="2397044"/>
                      </a:lnTo>
                      <a:lnTo>
                        <a:pt x="2266110" y="2397044"/>
                      </a:lnTo>
                      <a:close/>
                    </a:path>
                  </a:pathLst>
                </a:custGeom>
                <a:solidFill>
                  <a:srgbClr val="528C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528C54"/>
                    </a:solidFill>
                  </a:endParaRPr>
                </a:p>
              </p:txBody>
            </p:sp>
            <p:sp>
              <p:nvSpPr>
                <p:cNvPr id="7" name="任意多边形 55">
                  <a:extLst>
                    <a:ext uri="{FF2B5EF4-FFF2-40B4-BE49-F238E27FC236}">
                      <a16:creationId xmlns:a16="http://schemas.microsoft.com/office/drawing/2014/main" id="{04645678-57F4-4F75-A023-5DE9FE6ADB45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770663" y="4753045"/>
                  <a:ext cx="1872000" cy="1872000"/>
                </a:xfrm>
                <a:custGeom>
                  <a:avLst/>
                  <a:gdLst>
                    <a:gd name="connsiteX0" fmla="*/ 962663 w 1872000"/>
                    <a:gd name="connsiteY0" fmla="*/ 80416 h 1872000"/>
                    <a:gd name="connsiteX1" fmla="*/ 224928 w 1872000"/>
                    <a:gd name="connsiteY1" fmla="*/ 818151 h 1872000"/>
                    <a:gd name="connsiteX2" fmla="*/ 962663 w 1872000"/>
                    <a:gd name="connsiteY2" fmla="*/ 1555886 h 1872000"/>
                    <a:gd name="connsiteX3" fmla="*/ 1700398 w 1872000"/>
                    <a:gd name="connsiteY3" fmla="*/ 818151 h 1872000"/>
                    <a:gd name="connsiteX4" fmla="*/ 962663 w 1872000"/>
                    <a:gd name="connsiteY4" fmla="*/ 80416 h 1872000"/>
                    <a:gd name="connsiteX5" fmla="*/ 936000 w 1872000"/>
                    <a:gd name="connsiteY5" fmla="*/ 0 h 1872000"/>
                    <a:gd name="connsiteX6" fmla="*/ 1872000 w 1872000"/>
                    <a:gd name="connsiteY6" fmla="*/ 936000 h 1872000"/>
                    <a:gd name="connsiteX7" fmla="*/ 936000 w 1872000"/>
                    <a:gd name="connsiteY7" fmla="*/ 1872000 h 1872000"/>
                    <a:gd name="connsiteX8" fmla="*/ 0 w 1872000"/>
                    <a:gd name="connsiteY8" fmla="*/ 936000 h 1872000"/>
                    <a:gd name="connsiteX9" fmla="*/ 936000 w 1872000"/>
                    <a:gd name="connsiteY9" fmla="*/ 0 h 187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72000" h="1872000">
                      <a:moveTo>
                        <a:pt x="962663" y="80416"/>
                      </a:moveTo>
                      <a:cubicBezTo>
                        <a:pt x="555223" y="80416"/>
                        <a:pt x="224928" y="410711"/>
                        <a:pt x="224928" y="818151"/>
                      </a:cubicBezTo>
                      <a:cubicBezTo>
                        <a:pt x="224928" y="1225591"/>
                        <a:pt x="555223" y="1555886"/>
                        <a:pt x="962663" y="1555886"/>
                      </a:cubicBezTo>
                      <a:cubicBezTo>
                        <a:pt x="1370103" y="1555886"/>
                        <a:pt x="1700398" y="1225591"/>
                        <a:pt x="1700398" y="818151"/>
                      </a:cubicBezTo>
                      <a:cubicBezTo>
                        <a:pt x="1700398" y="410711"/>
                        <a:pt x="1370103" y="80416"/>
                        <a:pt x="962663" y="80416"/>
                      </a:cubicBezTo>
                      <a:close/>
                      <a:moveTo>
                        <a:pt x="936000" y="0"/>
                      </a:moveTo>
                      <a:cubicBezTo>
                        <a:pt x="1452939" y="0"/>
                        <a:pt x="1872000" y="419061"/>
                        <a:pt x="1872000" y="936000"/>
                      </a:cubicBezTo>
                      <a:cubicBezTo>
                        <a:pt x="1872000" y="1452939"/>
                        <a:pt x="1452939" y="1872000"/>
                        <a:pt x="936000" y="1872000"/>
                      </a:cubicBezTo>
                      <a:cubicBezTo>
                        <a:pt x="419061" y="1872000"/>
                        <a:pt x="0" y="1452939"/>
                        <a:pt x="0" y="936000"/>
                      </a:cubicBezTo>
                      <a:cubicBezTo>
                        <a:pt x="0" y="419061"/>
                        <a:pt x="419061" y="0"/>
                        <a:pt x="936000" y="0"/>
                      </a:cubicBezTo>
                      <a:close/>
                    </a:path>
                  </a:pathLst>
                </a:custGeom>
                <a:solidFill>
                  <a:srgbClr val="8ECE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528C54"/>
                    </a:solidFill>
                  </a:endParaRPr>
                </a:p>
              </p:txBody>
            </p: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ED9F1FCB-FE2C-48EE-B684-2E41E7E715B1}"/>
                  </a:ext>
                </a:extLst>
              </p:cNvPr>
              <p:cNvGrpSpPr/>
              <p:nvPr/>
            </p:nvGrpSpPr>
            <p:grpSpPr>
              <a:xfrm>
                <a:off x="6362527" y="2689416"/>
                <a:ext cx="2544235" cy="1831560"/>
                <a:chOff x="7500268" y="4186067"/>
                <a:chExt cx="3388004" cy="2438978"/>
              </a:xfrm>
            </p:grpSpPr>
            <p:sp>
              <p:nvSpPr>
                <p:cNvPr id="10" name="任意多边形 67">
                  <a:extLst>
                    <a:ext uri="{FF2B5EF4-FFF2-40B4-BE49-F238E27FC236}">
                      <a16:creationId xmlns:a16="http://schemas.microsoft.com/office/drawing/2014/main" id="{EEF5B7BB-FE1E-45FC-A661-B68145DDE4FC}"/>
                    </a:ext>
                  </a:extLst>
                </p:cNvPr>
                <p:cNvSpPr/>
                <p:nvPr/>
              </p:nvSpPr>
              <p:spPr>
                <a:xfrm rot="14280000">
                  <a:off x="8061215" y="3625120"/>
                  <a:ext cx="2266110" cy="3388004"/>
                </a:xfrm>
                <a:custGeom>
                  <a:avLst/>
                  <a:gdLst>
                    <a:gd name="connsiteX0" fmla="*/ 1790495 w 2266110"/>
                    <a:gd name="connsiteY0" fmla="*/ 1563015 h 3388004"/>
                    <a:gd name="connsiteX1" fmla="*/ 1555143 w 2266110"/>
                    <a:gd name="connsiteY1" fmla="*/ 543595 h 3388004"/>
                    <a:gd name="connsiteX2" fmla="*/ 535723 w 2266110"/>
                    <a:gd name="connsiteY2" fmla="*/ 778947 h 3388004"/>
                    <a:gd name="connsiteX3" fmla="*/ 771074 w 2266110"/>
                    <a:gd name="connsiteY3" fmla="*/ 1798367 h 3388004"/>
                    <a:gd name="connsiteX4" fmla="*/ 1790495 w 2266110"/>
                    <a:gd name="connsiteY4" fmla="*/ 1563015 h 3388004"/>
                    <a:gd name="connsiteX5" fmla="*/ 2050110 w 2266110"/>
                    <a:gd name="connsiteY5" fmla="*/ 3388004 h 3388004"/>
                    <a:gd name="connsiteX6" fmla="*/ 1834110 w 2266110"/>
                    <a:gd name="connsiteY6" fmla="*/ 2397044 h 3388004"/>
                    <a:gd name="connsiteX7" fmla="*/ 1942110 w 2266110"/>
                    <a:gd name="connsiteY7" fmla="*/ 2397044 h 3388004"/>
                    <a:gd name="connsiteX8" fmla="*/ 1942110 w 2266110"/>
                    <a:gd name="connsiteY8" fmla="*/ 1729785 h 3388004"/>
                    <a:gd name="connsiteX9" fmla="*/ 1932792 w 2266110"/>
                    <a:gd name="connsiteY9" fmla="*/ 1743147 h 3388004"/>
                    <a:gd name="connsiteX10" fmla="*/ 507831 w 2266110"/>
                    <a:gd name="connsiteY10" fmla="*/ 1996036 h 3388004"/>
                    <a:gd name="connsiteX11" fmla="*/ 164252 w 2266110"/>
                    <a:gd name="connsiteY11" fmla="*/ 507831 h 3388004"/>
                    <a:gd name="connsiteX12" fmla="*/ 1652457 w 2266110"/>
                    <a:gd name="connsiteY12" fmla="*/ 164252 h 3388004"/>
                    <a:gd name="connsiteX13" fmla="*/ 2159602 w 2266110"/>
                    <a:gd name="connsiteY13" fmla="*/ 1042631 h 3388004"/>
                    <a:gd name="connsiteX14" fmla="*/ 2157066 w 2266110"/>
                    <a:gd name="connsiteY14" fmla="*/ 1084004 h 3388004"/>
                    <a:gd name="connsiteX15" fmla="*/ 2158110 w 2266110"/>
                    <a:gd name="connsiteY15" fmla="*/ 1084004 h 3388004"/>
                    <a:gd name="connsiteX16" fmla="*/ 2158110 w 2266110"/>
                    <a:gd name="connsiteY16" fmla="*/ 2397044 h 3388004"/>
                    <a:gd name="connsiteX17" fmla="*/ 2266110 w 2266110"/>
                    <a:gd name="connsiteY17" fmla="*/ 2397044 h 3388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266110" h="3388004">
                      <a:moveTo>
                        <a:pt x="1790495" y="1563015"/>
                      </a:moveTo>
                      <a:cubicBezTo>
                        <a:pt x="2007009" y="1216520"/>
                        <a:pt x="1901638" y="760109"/>
                        <a:pt x="1555143" y="543595"/>
                      </a:cubicBezTo>
                      <a:cubicBezTo>
                        <a:pt x="1208647" y="327081"/>
                        <a:pt x="752237" y="432451"/>
                        <a:pt x="535723" y="778947"/>
                      </a:cubicBezTo>
                      <a:cubicBezTo>
                        <a:pt x="319208" y="1125442"/>
                        <a:pt x="424579" y="1581853"/>
                        <a:pt x="771074" y="1798367"/>
                      </a:cubicBezTo>
                      <a:cubicBezTo>
                        <a:pt x="1117570" y="2014881"/>
                        <a:pt x="1573980" y="1909511"/>
                        <a:pt x="1790495" y="1563015"/>
                      </a:cubicBezTo>
                      <a:close/>
                      <a:moveTo>
                        <a:pt x="2050110" y="3388004"/>
                      </a:moveTo>
                      <a:lnTo>
                        <a:pt x="1834110" y="2397044"/>
                      </a:lnTo>
                      <a:lnTo>
                        <a:pt x="1942110" y="2397044"/>
                      </a:lnTo>
                      <a:lnTo>
                        <a:pt x="1942110" y="1729785"/>
                      </a:lnTo>
                      <a:lnTo>
                        <a:pt x="1932792" y="1743147"/>
                      </a:lnTo>
                      <a:cubicBezTo>
                        <a:pt x="1597297" y="2175683"/>
                        <a:pt x="982050" y="2292361"/>
                        <a:pt x="507831" y="1996036"/>
                      </a:cubicBezTo>
                      <a:cubicBezTo>
                        <a:pt x="1998" y="1679956"/>
                        <a:pt x="-151828" y="1013665"/>
                        <a:pt x="164252" y="507831"/>
                      </a:cubicBezTo>
                      <a:cubicBezTo>
                        <a:pt x="480332" y="1998"/>
                        <a:pt x="1146623" y="-151828"/>
                        <a:pt x="1652457" y="164252"/>
                      </a:cubicBezTo>
                      <a:cubicBezTo>
                        <a:pt x="1968603" y="361802"/>
                        <a:pt x="2147246" y="696153"/>
                        <a:pt x="2159602" y="1042631"/>
                      </a:cubicBezTo>
                      <a:lnTo>
                        <a:pt x="2157066" y="1084004"/>
                      </a:lnTo>
                      <a:lnTo>
                        <a:pt x="2158110" y="1084004"/>
                      </a:lnTo>
                      <a:lnTo>
                        <a:pt x="2158110" y="2397044"/>
                      </a:lnTo>
                      <a:lnTo>
                        <a:pt x="2266110" y="2397044"/>
                      </a:lnTo>
                      <a:close/>
                    </a:path>
                  </a:pathLst>
                </a:custGeom>
                <a:solidFill>
                  <a:srgbClr val="528C5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528C54"/>
                    </a:solidFill>
                  </a:endParaRPr>
                </a:p>
              </p:txBody>
            </p:sp>
            <p:sp>
              <p:nvSpPr>
                <p:cNvPr id="11" name="任意多边形 65">
                  <a:extLst>
                    <a:ext uri="{FF2B5EF4-FFF2-40B4-BE49-F238E27FC236}">
                      <a16:creationId xmlns:a16="http://schemas.microsoft.com/office/drawing/2014/main" id="{37F8194D-B8E2-4B80-8048-396BDF32B6B0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7770663" y="4753045"/>
                  <a:ext cx="1872000" cy="1872000"/>
                </a:xfrm>
                <a:custGeom>
                  <a:avLst/>
                  <a:gdLst>
                    <a:gd name="connsiteX0" fmla="*/ 962663 w 1872000"/>
                    <a:gd name="connsiteY0" fmla="*/ 80416 h 1872000"/>
                    <a:gd name="connsiteX1" fmla="*/ 224928 w 1872000"/>
                    <a:gd name="connsiteY1" fmla="*/ 818151 h 1872000"/>
                    <a:gd name="connsiteX2" fmla="*/ 962663 w 1872000"/>
                    <a:gd name="connsiteY2" fmla="*/ 1555886 h 1872000"/>
                    <a:gd name="connsiteX3" fmla="*/ 1700398 w 1872000"/>
                    <a:gd name="connsiteY3" fmla="*/ 818151 h 1872000"/>
                    <a:gd name="connsiteX4" fmla="*/ 962663 w 1872000"/>
                    <a:gd name="connsiteY4" fmla="*/ 80416 h 1872000"/>
                    <a:gd name="connsiteX5" fmla="*/ 936000 w 1872000"/>
                    <a:gd name="connsiteY5" fmla="*/ 0 h 1872000"/>
                    <a:gd name="connsiteX6" fmla="*/ 1872000 w 1872000"/>
                    <a:gd name="connsiteY6" fmla="*/ 936000 h 1872000"/>
                    <a:gd name="connsiteX7" fmla="*/ 936000 w 1872000"/>
                    <a:gd name="connsiteY7" fmla="*/ 1872000 h 1872000"/>
                    <a:gd name="connsiteX8" fmla="*/ 0 w 1872000"/>
                    <a:gd name="connsiteY8" fmla="*/ 936000 h 1872000"/>
                    <a:gd name="connsiteX9" fmla="*/ 936000 w 1872000"/>
                    <a:gd name="connsiteY9" fmla="*/ 0 h 1872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872000" h="1872000">
                      <a:moveTo>
                        <a:pt x="962663" y="80416"/>
                      </a:moveTo>
                      <a:cubicBezTo>
                        <a:pt x="555223" y="80416"/>
                        <a:pt x="224928" y="410711"/>
                        <a:pt x="224928" y="818151"/>
                      </a:cubicBezTo>
                      <a:cubicBezTo>
                        <a:pt x="224928" y="1225591"/>
                        <a:pt x="555223" y="1555886"/>
                        <a:pt x="962663" y="1555886"/>
                      </a:cubicBezTo>
                      <a:cubicBezTo>
                        <a:pt x="1370103" y="1555886"/>
                        <a:pt x="1700398" y="1225591"/>
                        <a:pt x="1700398" y="818151"/>
                      </a:cubicBezTo>
                      <a:cubicBezTo>
                        <a:pt x="1700398" y="410711"/>
                        <a:pt x="1370103" y="80416"/>
                        <a:pt x="962663" y="80416"/>
                      </a:cubicBezTo>
                      <a:close/>
                      <a:moveTo>
                        <a:pt x="936000" y="0"/>
                      </a:moveTo>
                      <a:cubicBezTo>
                        <a:pt x="1452939" y="0"/>
                        <a:pt x="1872000" y="419061"/>
                        <a:pt x="1872000" y="936000"/>
                      </a:cubicBezTo>
                      <a:cubicBezTo>
                        <a:pt x="1872000" y="1452939"/>
                        <a:pt x="1452939" y="1872000"/>
                        <a:pt x="936000" y="1872000"/>
                      </a:cubicBezTo>
                      <a:cubicBezTo>
                        <a:pt x="419061" y="1872000"/>
                        <a:pt x="0" y="1452939"/>
                        <a:pt x="0" y="936000"/>
                      </a:cubicBezTo>
                      <a:cubicBezTo>
                        <a:pt x="0" y="419061"/>
                        <a:pt x="419061" y="0"/>
                        <a:pt x="936000" y="0"/>
                      </a:cubicBezTo>
                      <a:close/>
                    </a:path>
                  </a:pathLst>
                </a:custGeom>
                <a:solidFill>
                  <a:srgbClr val="8ECE8B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528C54"/>
                    </a:solidFill>
                  </a:endParaRPr>
                </a:p>
              </p:txBody>
            </p:sp>
          </p:grpSp>
          <p:sp>
            <p:nvSpPr>
              <p:cNvPr id="12" name="任意多边形 72">
                <a:extLst>
                  <a:ext uri="{FF2B5EF4-FFF2-40B4-BE49-F238E27FC236}">
                    <a16:creationId xmlns:a16="http://schemas.microsoft.com/office/drawing/2014/main" id="{3F415BF7-2CED-44B7-B3F9-D3A7120DA283}"/>
                  </a:ext>
                </a:extLst>
              </p:cNvPr>
              <p:cNvSpPr/>
              <p:nvPr/>
            </p:nvSpPr>
            <p:spPr>
              <a:xfrm rot="14280000">
                <a:off x="8357653" y="1701843"/>
                <a:ext cx="1701744" cy="2544235"/>
              </a:xfrm>
              <a:custGeom>
                <a:avLst/>
                <a:gdLst>
                  <a:gd name="connsiteX0" fmla="*/ 1790495 w 2266110"/>
                  <a:gd name="connsiteY0" fmla="*/ 1563015 h 3388004"/>
                  <a:gd name="connsiteX1" fmla="*/ 1555143 w 2266110"/>
                  <a:gd name="connsiteY1" fmla="*/ 543595 h 3388004"/>
                  <a:gd name="connsiteX2" fmla="*/ 535723 w 2266110"/>
                  <a:gd name="connsiteY2" fmla="*/ 778947 h 3388004"/>
                  <a:gd name="connsiteX3" fmla="*/ 771074 w 2266110"/>
                  <a:gd name="connsiteY3" fmla="*/ 1798367 h 3388004"/>
                  <a:gd name="connsiteX4" fmla="*/ 1790495 w 2266110"/>
                  <a:gd name="connsiteY4" fmla="*/ 1563015 h 3388004"/>
                  <a:gd name="connsiteX5" fmla="*/ 2050110 w 2266110"/>
                  <a:gd name="connsiteY5" fmla="*/ 3388004 h 3388004"/>
                  <a:gd name="connsiteX6" fmla="*/ 1834110 w 2266110"/>
                  <a:gd name="connsiteY6" fmla="*/ 2397044 h 3388004"/>
                  <a:gd name="connsiteX7" fmla="*/ 1942110 w 2266110"/>
                  <a:gd name="connsiteY7" fmla="*/ 2397044 h 3388004"/>
                  <a:gd name="connsiteX8" fmla="*/ 1942110 w 2266110"/>
                  <a:gd name="connsiteY8" fmla="*/ 1729785 h 3388004"/>
                  <a:gd name="connsiteX9" fmla="*/ 1932792 w 2266110"/>
                  <a:gd name="connsiteY9" fmla="*/ 1743147 h 3388004"/>
                  <a:gd name="connsiteX10" fmla="*/ 507831 w 2266110"/>
                  <a:gd name="connsiteY10" fmla="*/ 1996036 h 3388004"/>
                  <a:gd name="connsiteX11" fmla="*/ 164252 w 2266110"/>
                  <a:gd name="connsiteY11" fmla="*/ 507831 h 3388004"/>
                  <a:gd name="connsiteX12" fmla="*/ 1652457 w 2266110"/>
                  <a:gd name="connsiteY12" fmla="*/ 164252 h 3388004"/>
                  <a:gd name="connsiteX13" fmla="*/ 2159602 w 2266110"/>
                  <a:gd name="connsiteY13" fmla="*/ 1042631 h 3388004"/>
                  <a:gd name="connsiteX14" fmla="*/ 2157066 w 2266110"/>
                  <a:gd name="connsiteY14" fmla="*/ 1084004 h 3388004"/>
                  <a:gd name="connsiteX15" fmla="*/ 2158110 w 2266110"/>
                  <a:gd name="connsiteY15" fmla="*/ 1084004 h 3388004"/>
                  <a:gd name="connsiteX16" fmla="*/ 2158110 w 2266110"/>
                  <a:gd name="connsiteY16" fmla="*/ 2397044 h 3388004"/>
                  <a:gd name="connsiteX17" fmla="*/ 2266110 w 2266110"/>
                  <a:gd name="connsiteY17" fmla="*/ 2397044 h 338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66110" h="3388004">
                    <a:moveTo>
                      <a:pt x="1790495" y="1563015"/>
                    </a:moveTo>
                    <a:cubicBezTo>
                      <a:pt x="2007009" y="1216520"/>
                      <a:pt x="1901638" y="760109"/>
                      <a:pt x="1555143" y="543595"/>
                    </a:cubicBezTo>
                    <a:cubicBezTo>
                      <a:pt x="1208647" y="327081"/>
                      <a:pt x="752237" y="432451"/>
                      <a:pt x="535723" y="778947"/>
                    </a:cubicBezTo>
                    <a:cubicBezTo>
                      <a:pt x="319208" y="1125442"/>
                      <a:pt x="424579" y="1581853"/>
                      <a:pt x="771074" y="1798367"/>
                    </a:cubicBezTo>
                    <a:cubicBezTo>
                      <a:pt x="1117570" y="2014881"/>
                      <a:pt x="1573980" y="1909511"/>
                      <a:pt x="1790495" y="1563015"/>
                    </a:cubicBezTo>
                    <a:close/>
                    <a:moveTo>
                      <a:pt x="2050110" y="3388004"/>
                    </a:moveTo>
                    <a:lnTo>
                      <a:pt x="1834110" y="2397044"/>
                    </a:lnTo>
                    <a:lnTo>
                      <a:pt x="1942110" y="2397044"/>
                    </a:lnTo>
                    <a:lnTo>
                      <a:pt x="1942110" y="1729785"/>
                    </a:lnTo>
                    <a:lnTo>
                      <a:pt x="1932792" y="1743147"/>
                    </a:lnTo>
                    <a:cubicBezTo>
                      <a:pt x="1597297" y="2175683"/>
                      <a:pt x="982050" y="2292361"/>
                      <a:pt x="507831" y="1996036"/>
                    </a:cubicBezTo>
                    <a:cubicBezTo>
                      <a:pt x="1998" y="1679956"/>
                      <a:pt x="-151828" y="1013665"/>
                      <a:pt x="164252" y="507831"/>
                    </a:cubicBezTo>
                    <a:cubicBezTo>
                      <a:pt x="480332" y="1998"/>
                      <a:pt x="1146623" y="-151828"/>
                      <a:pt x="1652457" y="164252"/>
                    </a:cubicBezTo>
                    <a:cubicBezTo>
                      <a:pt x="1968603" y="361802"/>
                      <a:pt x="2147246" y="696153"/>
                      <a:pt x="2159602" y="1042631"/>
                    </a:cubicBezTo>
                    <a:lnTo>
                      <a:pt x="2157066" y="1084004"/>
                    </a:lnTo>
                    <a:lnTo>
                      <a:pt x="2158110" y="1084004"/>
                    </a:lnTo>
                    <a:lnTo>
                      <a:pt x="2158110" y="2397044"/>
                    </a:lnTo>
                    <a:lnTo>
                      <a:pt x="2266110" y="2397044"/>
                    </a:lnTo>
                    <a:close/>
                  </a:path>
                </a:pathLst>
              </a:custGeom>
              <a:solidFill>
                <a:srgbClr val="528C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任意多边形 62">
                <a:extLst>
                  <a:ext uri="{FF2B5EF4-FFF2-40B4-BE49-F238E27FC236}">
                    <a16:creationId xmlns:a16="http://schemas.microsoft.com/office/drawing/2014/main" id="{8765B629-F960-4A58-A00B-75C4DFFE31F9}"/>
                  </a:ext>
                </a:extLst>
              </p:cNvPr>
              <p:cNvSpPr/>
              <p:nvPr/>
            </p:nvSpPr>
            <p:spPr>
              <a:xfrm rot="14280000">
                <a:off x="5182165" y="2790754"/>
                <a:ext cx="1701744" cy="2544235"/>
              </a:xfrm>
              <a:custGeom>
                <a:avLst/>
                <a:gdLst>
                  <a:gd name="connsiteX0" fmla="*/ 1790495 w 2266110"/>
                  <a:gd name="connsiteY0" fmla="*/ 1563015 h 3388004"/>
                  <a:gd name="connsiteX1" fmla="*/ 1555143 w 2266110"/>
                  <a:gd name="connsiteY1" fmla="*/ 543595 h 3388004"/>
                  <a:gd name="connsiteX2" fmla="*/ 535723 w 2266110"/>
                  <a:gd name="connsiteY2" fmla="*/ 778947 h 3388004"/>
                  <a:gd name="connsiteX3" fmla="*/ 771074 w 2266110"/>
                  <a:gd name="connsiteY3" fmla="*/ 1798367 h 3388004"/>
                  <a:gd name="connsiteX4" fmla="*/ 1790495 w 2266110"/>
                  <a:gd name="connsiteY4" fmla="*/ 1563015 h 3388004"/>
                  <a:gd name="connsiteX5" fmla="*/ 2050110 w 2266110"/>
                  <a:gd name="connsiteY5" fmla="*/ 3388004 h 3388004"/>
                  <a:gd name="connsiteX6" fmla="*/ 1834110 w 2266110"/>
                  <a:gd name="connsiteY6" fmla="*/ 2397044 h 3388004"/>
                  <a:gd name="connsiteX7" fmla="*/ 1942110 w 2266110"/>
                  <a:gd name="connsiteY7" fmla="*/ 2397044 h 3388004"/>
                  <a:gd name="connsiteX8" fmla="*/ 1942110 w 2266110"/>
                  <a:gd name="connsiteY8" fmla="*/ 1729785 h 3388004"/>
                  <a:gd name="connsiteX9" fmla="*/ 1932792 w 2266110"/>
                  <a:gd name="connsiteY9" fmla="*/ 1743147 h 3388004"/>
                  <a:gd name="connsiteX10" fmla="*/ 507831 w 2266110"/>
                  <a:gd name="connsiteY10" fmla="*/ 1996036 h 3388004"/>
                  <a:gd name="connsiteX11" fmla="*/ 164252 w 2266110"/>
                  <a:gd name="connsiteY11" fmla="*/ 507831 h 3388004"/>
                  <a:gd name="connsiteX12" fmla="*/ 1652457 w 2266110"/>
                  <a:gd name="connsiteY12" fmla="*/ 164252 h 3388004"/>
                  <a:gd name="connsiteX13" fmla="*/ 2159602 w 2266110"/>
                  <a:gd name="connsiteY13" fmla="*/ 1042631 h 3388004"/>
                  <a:gd name="connsiteX14" fmla="*/ 2157066 w 2266110"/>
                  <a:gd name="connsiteY14" fmla="*/ 1084004 h 3388004"/>
                  <a:gd name="connsiteX15" fmla="*/ 2158110 w 2266110"/>
                  <a:gd name="connsiteY15" fmla="*/ 1084004 h 3388004"/>
                  <a:gd name="connsiteX16" fmla="*/ 2158110 w 2266110"/>
                  <a:gd name="connsiteY16" fmla="*/ 2397044 h 3388004"/>
                  <a:gd name="connsiteX17" fmla="*/ 2266110 w 2266110"/>
                  <a:gd name="connsiteY17" fmla="*/ 2397044 h 3388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66110" h="3388004">
                    <a:moveTo>
                      <a:pt x="1790495" y="1563015"/>
                    </a:moveTo>
                    <a:cubicBezTo>
                      <a:pt x="2007009" y="1216520"/>
                      <a:pt x="1901638" y="760109"/>
                      <a:pt x="1555143" y="543595"/>
                    </a:cubicBezTo>
                    <a:cubicBezTo>
                      <a:pt x="1208647" y="327081"/>
                      <a:pt x="752237" y="432451"/>
                      <a:pt x="535723" y="778947"/>
                    </a:cubicBezTo>
                    <a:cubicBezTo>
                      <a:pt x="319208" y="1125442"/>
                      <a:pt x="424579" y="1581853"/>
                      <a:pt x="771074" y="1798367"/>
                    </a:cubicBezTo>
                    <a:cubicBezTo>
                      <a:pt x="1117570" y="2014881"/>
                      <a:pt x="1573980" y="1909511"/>
                      <a:pt x="1790495" y="1563015"/>
                    </a:cubicBezTo>
                    <a:close/>
                    <a:moveTo>
                      <a:pt x="2050110" y="3388004"/>
                    </a:moveTo>
                    <a:lnTo>
                      <a:pt x="1834110" y="2397044"/>
                    </a:lnTo>
                    <a:lnTo>
                      <a:pt x="1942110" y="2397044"/>
                    </a:lnTo>
                    <a:lnTo>
                      <a:pt x="1942110" y="1729785"/>
                    </a:lnTo>
                    <a:lnTo>
                      <a:pt x="1932792" y="1743147"/>
                    </a:lnTo>
                    <a:cubicBezTo>
                      <a:pt x="1597297" y="2175683"/>
                      <a:pt x="982050" y="2292361"/>
                      <a:pt x="507831" y="1996036"/>
                    </a:cubicBezTo>
                    <a:cubicBezTo>
                      <a:pt x="1998" y="1679956"/>
                      <a:pt x="-151828" y="1013665"/>
                      <a:pt x="164252" y="507831"/>
                    </a:cubicBezTo>
                    <a:cubicBezTo>
                      <a:pt x="480332" y="1998"/>
                      <a:pt x="1146623" y="-151828"/>
                      <a:pt x="1652457" y="164252"/>
                    </a:cubicBezTo>
                    <a:cubicBezTo>
                      <a:pt x="1968603" y="361802"/>
                      <a:pt x="2147246" y="696153"/>
                      <a:pt x="2159602" y="1042631"/>
                    </a:cubicBezTo>
                    <a:lnTo>
                      <a:pt x="2157066" y="1084004"/>
                    </a:lnTo>
                    <a:lnTo>
                      <a:pt x="2158110" y="1084004"/>
                    </a:lnTo>
                    <a:lnTo>
                      <a:pt x="2158110" y="2397044"/>
                    </a:lnTo>
                    <a:lnTo>
                      <a:pt x="2266110" y="2397044"/>
                    </a:lnTo>
                    <a:close/>
                  </a:path>
                </a:pathLst>
              </a:custGeom>
              <a:solidFill>
                <a:srgbClr val="528C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528C5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0879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ipse 33"/>
          <p:cNvSpPr/>
          <p:nvPr/>
        </p:nvSpPr>
        <p:spPr>
          <a:xfrm>
            <a:off x="6822287" y="1614858"/>
            <a:ext cx="583074" cy="58307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Elipse 34"/>
          <p:cNvSpPr/>
          <p:nvPr/>
        </p:nvSpPr>
        <p:spPr>
          <a:xfrm>
            <a:off x="5108616" y="1604433"/>
            <a:ext cx="583074" cy="58307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Elipse 32"/>
          <p:cNvSpPr/>
          <p:nvPr/>
        </p:nvSpPr>
        <p:spPr>
          <a:xfrm>
            <a:off x="11219631" y="3701053"/>
            <a:ext cx="583074" cy="58307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Elipse 3"/>
          <p:cNvSpPr/>
          <p:nvPr/>
        </p:nvSpPr>
        <p:spPr>
          <a:xfrm>
            <a:off x="778014" y="1625981"/>
            <a:ext cx="2544417" cy="254441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6" name="Conector recto 8"/>
          <p:cNvCxnSpPr/>
          <p:nvPr/>
        </p:nvCxnSpPr>
        <p:spPr>
          <a:xfrm flipV="1">
            <a:off x="5416274" y="2162383"/>
            <a:ext cx="1864" cy="735807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ector recto 10"/>
          <p:cNvCxnSpPr/>
          <p:nvPr/>
        </p:nvCxnSpPr>
        <p:spPr>
          <a:xfrm flipV="1">
            <a:off x="5798516" y="2898189"/>
            <a:ext cx="1864" cy="735807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ector recto 11"/>
          <p:cNvCxnSpPr/>
          <p:nvPr/>
        </p:nvCxnSpPr>
        <p:spPr>
          <a:xfrm flipV="1">
            <a:off x="7113824" y="2161986"/>
            <a:ext cx="1864" cy="735807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ector recto 15"/>
          <p:cNvCxnSpPr/>
          <p:nvPr/>
        </p:nvCxnSpPr>
        <p:spPr>
          <a:xfrm flipV="1">
            <a:off x="9357470" y="4284127"/>
            <a:ext cx="1864" cy="735807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cto 16"/>
          <p:cNvCxnSpPr/>
          <p:nvPr/>
        </p:nvCxnSpPr>
        <p:spPr>
          <a:xfrm flipV="1">
            <a:off x="11517741" y="4287151"/>
            <a:ext cx="1864" cy="735807"/>
          </a:xfrm>
          <a:prstGeom prst="line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Elipse 18"/>
          <p:cNvSpPr/>
          <p:nvPr/>
        </p:nvSpPr>
        <p:spPr>
          <a:xfrm>
            <a:off x="4603473" y="3619696"/>
            <a:ext cx="2390086" cy="239008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Elipse 22"/>
          <p:cNvSpPr/>
          <p:nvPr/>
        </p:nvSpPr>
        <p:spPr>
          <a:xfrm>
            <a:off x="8164291" y="1894041"/>
            <a:ext cx="2390086" cy="2390086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CuadroTexto 24"/>
          <p:cNvSpPr txBox="1"/>
          <p:nvPr/>
        </p:nvSpPr>
        <p:spPr>
          <a:xfrm>
            <a:off x="893991" y="3089084"/>
            <a:ext cx="17442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重难点</a:t>
            </a:r>
            <a:endParaRPr lang="es-MX" sz="3200" dirty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CuadroTexto 25"/>
          <p:cNvSpPr txBox="1"/>
          <p:nvPr/>
        </p:nvSpPr>
        <p:spPr>
          <a:xfrm>
            <a:off x="4773743" y="3752884"/>
            <a:ext cx="1986641" cy="19575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>
              <a:lnSpc>
                <a:spcPct val="150000"/>
              </a:lnSpc>
            </a:pPr>
            <a:r>
              <a:rPr lang="zh-CN" altLang="zh-CN" sz="2800" b="1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重点：描述正方体的相对位置。</a:t>
            </a:r>
            <a:endParaRPr lang="zh-CN" altLang="zh-CN" sz="2800" b="1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CuadroTexto 26"/>
          <p:cNvSpPr txBox="1"/>
          <p:nvPr/>
        </p:nvSpPr>
        <p:spPr>
          <a:xfrm>
            <a:off x="8213759" y="2156899"/>
            <a:ext cx="2375174" cy="18296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>
              <a:lnSpc>
                <a:spcPct val="120000"/>
              </a:lnSpc>
            </a:pPr>
            <a:r>
              <a:rPr lang="zh-CN" altLang="zh-CN" sz="2400" b="1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难点：根据看到的图形，判断立体图形中某一部分的位置。</a:t>
            </a:r>
            <a:endParaRPr lang="zh-CN" altLang="zh-CN" sz="2400" b="1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19" name="Conector angular 2"/>
          <p:cNvCxnSpPr>
            <a:stCxn id="5" idx="6"/>
          </p:cNvCxnSpPr>
          <p:nvPr/>
        </p:nvCxnSpPr>
        <p:spPr>
          <a:xfrm>
            <a:off x="3322431" y="2898190"/>
            <a:ext cx="8869569" cy="2111960"/>
          </a:xfrm>
          <a:prstGeom prst="bentConnector3">
            <a:avLst/>
          </a:prstGeom>
          <a:ln>
            <a:solidFill>
              <a:srgbClr val="A9B0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KSO_Shape"/>
          <p:cNvSpPr>
            <a:spLocks/>
          </p:cNvSpPr>
          <p:nvPr/>
        </p:nvSpPr>
        <p:spPr bwMode="auto">
          <a:xfrm>
            <a:off x="5263035" y="1706004"/>
            <a:ext cx="275997" cy="354600"/>
          </a:xfrm>
          <a:custGeom>
            <a:avLst/>
            <a:gdLst>
              <a:gd name="T0" fmla="*/ 646796 w 5367"/>
              <a:gd name="T1" fmla="*/ 843536 h 6897"/>
              <a:gd name="T2" fmla="*/ 520861 w 5367"/>
              <a:gd name="T3" fmla="*/ 880824 h 6897"/>
              <a:gd name="T4" fmla="*/ 403764 w 5367"/>
              <a:gd name="T5" fmla="*/ 946285 h 6897"/>
              <a:gd name="T6" fmla="*/ 297714 w 5367"/>
              <a:gd name="T7" fmla="*/ 1036605 h 6897"/>
              <a:gd name="T8" fmla="*/ 204644 w 5367"/>
              <a:gd name="T9" fmla="*/ 1149850 h 6897"/>
              <a:gd name="T10" fmla="*/ 126487 w 5367"/>
              <a:gd name="T11" fmla="*/ 1282429 h 6897"/>
              <a:gd name="T12" fmla="*/ 65729 w 5367"/>
              <a:gd name="T13" fmla="*/ 1432134 h 6897"/>
              <a:gd name="T14" fmla="*/ 23475 w 5367"/>
              <a:gd name="T15" fmla="*/ 1595648 h 6897"/>
              <a:gd name="T16" fmla="*/ 2209 w 5367"/>
              <a:gd name="T17" fmla="*/ 1771316 h 6897"/>
              <a:gd name="T18" fmla="*/ 1481389 w 5367"/>
              <a:gd name="T19" fmla="*/ 1905000 h 6897"/>
              <a:gd name="T20" fmla="*/ 1480009 w 5367"/>
              <a:gd name="T21" fmla="*/ 1771316 h 6897"/>
              <a:gd name="T22" fmla="*/ 1459020 w 5367"/>
              <a:gd name="T23" fmla="*/ 1595648 h 6897"/>
              <a:gd name="T24" fmla="*/ 1417041 w 5367"/>
              <a:gd name="T25" fmla="*/ 1432134 h 6897"/>
              <a:gd name="T26" fmla="*/ 1355731 w 5367"/>
              <a:gd name="T27" fmla="*/ 1282429 h 6897"/>
              <a:gd name="T28" fmla="*/ 1277850 w 5367"/>
              <a:gd name="T29" fmla="*/ 1149850 h 6897"/>
              <a:gd name="T30" fmla="*/ 1184780 w 5367"/>
              <a:gd name="T31" fmla="*/ 1036605 h 6897"/>
              <a:gd name="T32" fmla="*/ 1078730 w 5367"/>
              <a:gd name="T33" fmla="*/ 946285 h 6897"/>
              <a:gd name="T34" fmla="*/ 961633 w 5367"/>
              <a:gd name="T35" fmla="*/ 880824 h 6897"/>
              <a:gd name="T36" fmla="*/ 835422 w 5367"/>
              <a:gd name="T37" fmla="*/ 843536 h 6897"/>
              <a:gd name="T38" fmla="*/ 747875 w 5367"/>
              <a:gd name="T39" fmla="*/ 731120 h 6897"/>
              <a:gd name="T40" fmla="*/ 805043 w 5367"/>
              <a:gd name="T41" fmla="*/ 726701 h 6897"/>
              <a:gd name="T42" fmla="*/ 868286 w 5367"/>
              <a:gd name="T43" fmla="*/ 711786 h 6897"/>
              <a:gd name="T44" fmla="*/ 926559 w 5367"/>
              <a:gd name="T45" fmla="*/ 686927 h 6897"/>
              <a:gd name="T46" fmla="*/ 979032 w 5367"/>
              <a:gd name="T47" fmla="*/ 653230 h 6897"/>
              <a:gd name="T48" fmla="*/ 1024876 w 5367"/>
              <a:gd name="T49" fmla="*/ 611246 h 6897"/>
              <a:gd name="T50" fmla="*/ 1063264 w 5367"/>
              <a:gd name="T51" fmla="*/ 562358 h 6897"/>
              <a:gd name="T52" fmla="*/ 1092815 w 5367"/>
              <a:gd name="T53" fmla="*/ 507945 h 6897"/>
              <a:gd name="T54" fmla="*/ 1112699 w 5367"/>
              <a:gd name="T55" fmla="*/ 448008 h 6897"/>
              <a:gd name="T56" fmla="*/ 1121813 w 5367"/>
              <a:gd name="T57" fmla="*/ 384204 h 6897"/>
              <a:gd name="T58" fmla="*/ 1120432 w 5367"/>
              <a:gd name="T59" fmla="*/ 328134 h 6897"/>
              <a:gd name="T60" fmla="*/ 1108004 w 5367"/>
              <a:gd name="T61" fmla="*/ 265711 h 6897"/>
              <a:gd name="T62" fmla="*/ 1085358 w 5367"/>
              <a:gd name="T63" fmla="*/ 207155 h 6897"/>
              <a:gd name="T64" fmla="*/ 1053322 w 5367"/>
              <a:gd name="T65" fmla="*/ 153847 h 6897"/>
              <a:gd name="T66" fmla="*/ 1012725 w 5367"/>
              <a:gd name="T67" fmla="*/ 107168 h 6897"/>
              <a:gd name="T68" fmla="*/ 964671 w 5367"/>
              <a:gd name="T69" fmla="*/ 67395 h 6897"/>
              <a:gd name="T70" fmla="*/ 910541 w 5367"/>
              <a:gd name="T71" fmla="*/ 36183 h 6897"/>
              <a:gd name="T72" fmla="*/ 850335 w 5367"/>
              <a:gd name="T73" fmla="*/ 14087 h 6897"/>
              <a:gd name="T74" fmla="*/ 786263 w 5367"/>
              <a:gd name="T75" fmla="*/ 1933 h 6897"/>
              <a:gd name="T76" fmla="*/ 728819 w 5367"/>
              <a:gd name="T77" fmla="*/ 276 h 6897"/>
              <a:gd name="T78" fmla="*/ 663366 w 5367"/>
              <a:gd name="T79" fmla="*/ 9391 h 6897"/>
              <a:gd name="T80" fmla="*/ 602332 w 5367"/>
              <a:gd name="T81" fmla="*/ 28726 h 6897"/>
              <a:gd name="T82" fmla="*/ 546545 w 5367"/>
              <a:gd name="T83" fmla="*/ 57451 h 6897"/>
              <a:gd name="T84" fmla="*/ 496282 w 5367"/>
              <a:gd name="T85" fmla="*/ 95015 h 6897"/>
              <a:gd name="T86" fmla="*/ 453751 w 5367"/>
              <a:gd name="T87" fmla="*/ 139761 h 6897"/>
              <a:gd name="T88" fmla="*/ 418954 w 5367"/>
              <a:gd name="T89" fmla="*/ 191411 h 6897"/>
              <a:gd name="T90" fmla="*/ 393546 w 5367"/>
              <a:gd name="T91" fmla="*/ 248310 h 6897"/>
              <a:gd name="T92" fmla="*/ 378356 w 5367"/>
              <a:gd name="T93" fmla="*/ 309628 h 6897"/>
              <a:gd name="T94" fmla="*/ 373938 w 5367"/>
              <a:gd name="T95" fmla="*/ 365698 h 6897"/>
              <a:gd name="T96" fmla="*/ 380013 w 5367"/>
              <a:gd name="T97" fmla="*/ 430054 h 6897"/>
              <a:gd name="T98" fmla="*/ 396584 w 5367"/>
              <a:gd name="T99" fmla="*/ 491096 h 6897"/>
              <a:gd name="T100" fmla="*/ 423372 w 5367"/>
              <a:gd name="T101" fmla="*/ 547719 h 6897"/>
              <a:gd name="T102" fmla="*/ 459551 w 5367"/>
              <a:gd name="T103" fmla="*/ 597988 h 6897"/>
              <a:gd name="T104" fmla="*/ 503186 w 5367"/>
              <a:gd name="T105" fmla="*/ 641905 h 6897"/>
              <a:gd name="T106" fmla="*/ 554278 w 5367"/>
              <a:gd name="T107" fmla="*/ 678088 h 6897"/>
              <a:gd name="T108" fmla="*/ 610894 w 5367"/>
              <a:gd name="T109" fmla="*/ 705709 h 6897"/>
              <a:gd name="T110" fmla="*/ 672756 w 5367"/>
              <a:gd name="T111" fmla="*/ 723662 h 6897"/>
              <a:gd name="T112" fmla="*/ 738209 w 5367"/>
              <a:gd name="T113" fmla="*/ 730844 h 68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5367" h="6897">
                <a:moveTo>
                  <a:pt x="2684" y="3025"/>
                </a:moveTo>
                <a:lnTo>
                  <a:pt x="2684" y="3025"/>
                </a:lnTo>
                <a:lnTo>
                  <a:pt x="2615" y="3026"/>
                </a:lnTo>
                <a:lnTo>
                  <a:pt x="2545" y="3029"/>
                </a:lnTo>
                <a:lnTo>
                  <a:pt x="2478" y="3035"/>
                </a:lnTo>
                <a:lnTo>
                  <a:pt x="2409" y="3043"/>
                </a:lnTo>
                <a:lnTo>
                  <a:pt x="2342" y="3054"/>
                </a:lnTo>
                <a:lnTo>
                  <a:pt x="2275" y="3066"/>
                </a:lnTo>
                <a:lnTo>
                  <a:pt x="2209" y="3081"/>
                </a:lnTo>
                <a:lnTo>
                  <a:pt x="2143" y="3099"/>
                </a:lnTo>
                <a:lnTo>
                  <a:pt x="2077" y="3118"/>
                </a:lnTo>
                <a:lnTo>
                  <a:pt x="2013" y="3140"/>
                </a:lnTo>
                <a:lnTo>
                  <a:pt x="1949" y="3163"/>
                </a:lnTo>
                <a:lnTo>
                  <a:pt x="1886" y="3189"/>
                </a:lnTo>
                <a:lnTo>
                  <a:pt x="1823" y="3217"/>
                </a:lnTo>
                <a:lnTo>
                  <a:pt x="1761" y="3247"/>
                </a:lnTo>
                <a:lnTo>
                  <a:pt x="1700" y="3279"/>
                </a:lnTo>
                <a:lnTo>
                  <a:pt x="1639" y="3313"/>
                </a:lnTo>
                <a:lnTo>
                  <a:pt x="1579" y="3349"/>
                </a:lnTo>
                <a:lnTo>
                  <a:pt x="1521" y="3386"/>
                </a:lnTo>
                <a:lnTo>
                  <a:pt x="1462" y="3426"/>
                </a:lnTo>
                <a:lnTo>
                  <a:pt x="1405" y="3468"/>
                </a:lnTo>
                <a:lnTo>
                  <a:pt x="1348" y="3511"/>
                </a:lnTo>
                <a:lnTo>
                  <a:pt x="1293" y="3556"/>
                </a:lnTo>
                <a:lnTo>
                  <a:pt x="1237" y="3603"/>
                </a:lnTo>
                <a:lnTo>
                  <a:pt x="1183" y="3651"/>
                </a:lnTo>
                <a:lnTo>
                  <a:pt x="1131" y="3702"/>
                </a:lnTo>
                <a:lnTo>
                  <a:pt x="1078" y="3753"/>
                </a:lnTo>
                <a:lnTo>
                  <a:pt x="1027" y="3807"/>
                </a:lnTo>
                <a:lnTo>
                  <a:pt x="976" y="3863"/>
                </a:lnTo>
                <a:lnTo>
                  <a:pt x="927" y="3920"/>
                </a:lnTo>
                <a:lnTo>
                  <a:pt x="880" y="3978"/>
                </a:lnTo>
                <a:lnTo>
                  <a:pt x="833" y="4038"/>
                </a:lnTo>
                <a:lnTo>
                  <a:pt x="786" y="4100"/>
                </a:lnTo>
                <a:lnTo>
                  <a:pt x="741" y="4163"/>
                </a:lnTo>
                <a:lnTo>
                  <a:pt x="698" y="4227"/>
                </a:lnTo>
                <a:lnTo>
                  <a:pt x="655" y="4293"/>
                </a:lnTo>
                <a:lnTo>
                  <a:pt x="613" y="4361"/>
                </a:lnTo>
                <a:lnTo>
                  <a:pt x="573" y="4429"/>
                </a:lnTo>
                <a:lnTo>
                  <a:pt x="533" y="4499"/>
                </a:lnTo>
                <a:lnTo>
                  <a:pt x="495" y="4570"/>
                </a:lnTo>
                <a:lnTo>
                  <a:pt x="458" y="4643"/>
                </a:lnTo>
                <a:lnTo>
                  <a:pt x="423" y="4717"/>
                </a:lnTo>
                <a:lnTo>
                  <a:pt x="388" y="4791"/>
                </a:lnTo>
                <a:lnTo>
                  <a:pt x="356" y="4868"/>
                </a:lnTo>
                <a:lnTo>
                  <a:pt x="324" y="4945"/>
                </a:lnTo>
                <a:lnTo>
                  <a:pt x="294" y="5024"/>
                </a:lnTo>
                <a:lnTo>
                  <a:pt x="265" y="5104"/>
                </a:lnTo>
                <a:lnTo>
                  <a:pt x="238" y="5185"/>
                </a:lnTo>
                <a:lnTo>
                  <a:pt x="211" y="5266"/>
                </a:lnTo>
                <a:lnTo>
                  <a:pt x="186" y="5349"/>
                </a:lnTo>
                <a:lnTo>
                  <a:pt x="163" y="5433"/>
                </a:lnTo>
                <a:lnTo>
                  <a:pt x="141" y="5518"/>
                </a:lnTo>
                <a:lnTo>
                  <a:pt x="121" y="5603"/>
                </a:lnTo>
                <a:lnTo>
                  <a:pt x="102" y="5690"/>
                </a:lnTo>
                <a:lnTo>
                  <a:pt x="85" y="5777"/>
                </a:lnTo>
                <a:lnTo>
                  <a:pt x="69" y="5866"/>
                </a:lnTo>
                <a:lnTo>
                  <a:pt x="54" y="5955"/>
                </a:lnTo>
                <a:lnTo>
                  <a:pt x="42" y="6045"/>
                </a:lnTo>
                <a:lnTo>
                  <a:pt x="31" y="6136"/>
                </a:lnTo>
                <a:lnTo>
                  <a:pt x="22" y="6227"/>
                </a:lnTo>
                <a:lnTo>
                  <a:pt x="14" y="6319"/>
                </a:lnTo>
                <a:lnTo>
                  <a:pt x="8" y="6413"/>
                </a:lnTo>
                <a:lnTo>
                  <a:pt x="4" y="6506"/>
                </a:lnTo>
                <a:lnTo>
                  <a:pt x="1" y="6600"/>
                </a:lnTo>
                <a:lnTo>
                  <a:pt x="0" y="6695"/>
                </a:lnTo>
                <a:lnTo>
                  <a:pt x="1" y="6796"/>
                </a:lnTo>
                <a:lnTo>
                  <a:pt x="5" y="6897"/>
                </a:lnTo>
                <a:lnTo>
                  <a:pt x="5364" y="6897"/>
                </a:lnTo>
                <a:lnTo>
                  <a:pt x="5366" y="6796"/>
                </a:lnTo>
                <a:lnTo>
                  <a:pt x="5367" y="6695"/>
                </a:lnTo>
                <a:lnTo>
                  <a:pt x="5367" y="6600"/>
                </a:lnTo>
                <a:lnTo>
                  <a:pt x="5364" y="6506"/>
                </a:lnTo>
                <a:lnTo>
                  <a:pt x="5359" y="6413"/>
                </a:lnTo>
                <a:lnTo>
                  <a:pt x="5353" y="6319"/>
                </a:lnTo>
                <a:lnTo>
                  <a:pt x="5346" y="6227"/>
                </a:lnTo>
                <a:lnTo>
                  <a:pt x="5337" y="6136"/>
                </a:lnTo>
                <a:lnTo>
                  <a:pt x="5325" y="6045"/>
                </a:lnTo>
                <a:lnTo>
                  <a:pt x="5313" y="5955"/>
                </a:lnTo>
                <a:lnTo>
                  <a:pt x="5298" y="5866"/>
                </a:lnTo>
                <a:lnTo>
                  <a:pt x="5283" y="5777"/>
                </a:lnTo>
                <a:lnTo>
                  <a:pt x="5266" y="5690"/>
                </a:lnTo>
                <a:lnTo>
                  <a:pt x="5247" y="5603"/>
                </a:lnTo>
                <a:lnTo>
                  <a:pt x="5226" y="5518"/>
                </a:lnTo>
                <a:lnTo>
                  <a:pt x="5205" y="5433"/>
                </a:lnTo>
                <a:lnTo>
                  <a:pt x="5181" y="5349"/>
                </a:lnTo>
                <a:lnTo>
                  <a:pt x="5157" y="5266"/>
                </a:lnTo>
                <a:lnTo>
                  <a:pt x="5131" y="5185"/>
                </a:lnTo>
                <a:lnTo>
                  <a:pt x="5103" y="5104"/>
                </a:lnTo>
                <a:lnTo>
                  <a:pt x="5073" y="5024"/>
                </a:lnTo>
                <a:lnTo>
                  <a:pt x="5043" y="4945"/>
                </a:lnTo>
                <a:lnTo>
                  <a:pt x="5012" y="4868"/>
                </a:lnTo>
                <a:lnTo>
                  <a:pt x="4979" y="4791"/>
                </a:lnTo>
                <a:lnTo>
                  <a:pt x="4945" y="4717"/>
                </a:lnTo>
                <a:lnTo>
                  <a:pt x="4909" y="4643"/>
                </a:lnTo>
                <a:lnTo>
                  <a:pt x="4872" y="4570"/>
                </a:lnTo>
                <a:lnTo>
                  <a:pt x="4834" y="4499"/>
                </a:lnTo>
                <a:lnTo>
                  <a:pt x="4796" y="4429"/>
                </a:lnTo>
                <a:lnTo>
                  <a:pt x="4755" y="4361"/>
                </a:lnTo>
                <a:lnTo>
                  <a:pt x="4713" y="4293"/>
                </a:lnTo>
                <a:lnTo>
                  <a:pt x="4671" y="4227"/>
                </a:lnTo>
                <a:lnTo>
                  <a:pt x="4627" y="4163"/>
                </a:lnTo>
                <a:lnTo>
                  <a:pt x="4582" y="4100"/>
                </a:lnTo>
                <a:lnTo>
                  <a:pt x="4536" y="4038"/>
                </a:lnTo>
                <a:lnTo>
                  <a:pt x="4489" y="3978"/>
                </a:lnTo>
                <a:lnTo>
                  <a:pt x="4440" y="3920"/>
                </a:lnTo>
                <a:lnTo>
                  <a:pt x="4391" y="3863"/>
                </a:lnTo>
                <a:lnTo>
                  <a:pt x="4340" y="3807"/>
                </a:lnTo>
                <a:lnTo>
                  <a:pt x="4290" y="3753"/>
                </a:lnTo>
                <a:lnTo>
                  <a:pt x="4238" y="3702"/>
                </a:lnTo>
                <a:lnTo>
                  <a:pt x="4184" y="3651"/>
                </a:lnTo>
                <a:lnTo>
                  <a:pt x="4130" y="3603"/>
                </a:lnTo>
                <a:lnTo>
                  <a:pt x="4076" y="3556"/>
                </a:lnTo>
                <a:lnTo>
                  <a:pt x="4020" y="3511"/>
                </a:lnTo>
                <a:lnTo>
                  <a:pt x="3963" y="3468"/>
                </a:lnTo>
                <a:lnTo>
                  <a:pt x="3906" y="3426"/>
                </a:lnTo>
                <a:lnTo>
                  <a:pt x="3848" y="3386"/>
                </a:lnTo>
                <a:lnTo>
                  <a:pt x="3788" y="3349"/>
                </a:lnTo>
                <a:lnTo>
                  <a:pt x="3728" y="3313"/>
                </a:lnTo>
                <a:lnTo>
                  <a:pt x="3668" y="3279"/>
                </a:lnTo>
                <a:lnTo>
                  <a:pt x="3607" y="3247"/>
                </a:lnTo>
                <a:lnTo>
                  <a:pt x="3545" y="3217"/>
                </a:lnTo>
                <a:lnTo>
                  <a:pt x="3482" y="3189"/>
                </a:lnTo>
                <a:lnTo>
                  <a:pt x="3419" y="3163"/>
                </a:lnTo>
                <a:lnTo>
                  <a:pt x="3355" y="3140"/>
                </a:lnTo>
                <a:lnTo>
                  <a:pt x="3290" y="3118"/>
                </a:lnTo>
                <a:lnTo>
                  <a:pt x="3225" y="3099"/>
                </a:lnTo>
                <a:lnTo>
                  <a:pt x="3159" y="3081"/>
                </a:lnTo>
                <a:lnTo>
                  <a:pt x="3093" y="3066"/>
                </a:lnTo>
                <a:lnTo>
                  <a:pt x="3025" y="3054"/>
                </a:lnTo>
                <a:lnTo>
                  <a:pt x="2958" y="3043"/>
                </a:lnTo>
                <a:lnTo>
                  <a:pt x="2891" y="3035"/>
                </a:lnTo>
                <a:lnTo>
                  <a:pt x="2822" y="3029"/>
                </a:lnTo>
                <a:lnTo>
                  <a:pt x="2753" y="3026"/>
                </a:lnTo>
                <a:lnTo>
                  <a:pt x="2684" y="3025"/>
                </a:lnTo>
                <a:close/>
                <a:moveTo>
                  <a:pt x="2708" y="2647"/>
                </a:moveTo>
                <a:lnTo>
                  <a:pt x="2708" y="2647"/>
                </a:lnTo>
                <a:lnTo>
                  <a:pt x="2743" y="2646"/>
                </a:lnTo>
                <a:lnTo>
                  <a:pt x="2778" y="2645"/>
                </a:lnTo>
                <a:lnTo>
                  <a:pt x="2813" y="2643"/>
                </a:lnTo>
                <a:lnTo>
                  <a:pt x="2847" y="2640"/>
                </a:lnTo>
                <a:lnTo>
                  <a:pt x="2882" y="2636"/>
                </a:lnTo>
                <a:lnTo>
                  <a:pt x="2915" y="2631"/>
                </a:lnTo>
                <a:lnTo>
                  <a:pt x="2949" y="2626"/>
                </a:lnTo>
                <a:lnTo>
                  <a:pt x="2982" y="2620"/>
                </a:lnTo>
                <a:lnTo>
                  <a:pt x="3014" y="2613"/>
                </a:lnTo>
                <a:lnTo>
                  <a:pt x="3047" y="2605"/>
                </a:lnTo>
                <a:lnTo>
                  <a:pt x="3079" y="2596"/>
                </a:lnTo>
                <a:lnTo>
                  <a:pt x="3112" y="2587"/>
                </a:lnTo>
                <a:lnTo>
                  <a:pt x="3144" y="2577"/>
                </a:lnTo>
                <a:lnTo>
                  <a:pt x="3175" y="2566"/>
                </a:lnTo>
                <a:lnTo>
                  <a:pt x="3205" y="2555"/>
                </a:lnTo>
                <a:lnTo>
                  <a:pt x="3236" y="2542"/>
                </a:lnTo>
                <a:lnTo>
                  <a:pt x="3266" y="2530"/>
                </a:lnTo>
                <a:lnTo>
                  <a:pt x="3297" y="2517"/>
                </a:lnTo>
                <a:lnTo>
                  <a:pt x="3326" y="2502"/>
                </a:lnTo>
                <a:lnTo>
                  <a:pt x="3355" y="2487"/>
                </a:lnTo>
                <a:lnTo>
                  <a:pt x="3383" y="2472"/>
                </a:lnTo>
                <a:lnTo>
                  <a:pt x="3411" y="2455"/>
                </a:lnTo>
                <a:lnTo>
                  <a:pt x="3439" y="2438"/>
                </a:lnTo>
                <a:lnTo>
                  <a:pt x="3466" y="2421"/>
                </a:lnTo>
                <a:lnTo>
                  <a:pt x="3493" y="2403"/>
                </a:lnTo>
                <a:lnTo>
                  <a:pt x="3519" y="2384"/>
                </a:lnTo>
                <a:lnTo>
                  <a:pt x="3545" y="2365"/>
                </a:lnTo>
                <a:lnTo>
                  <a:pt x="3571" y="2345"/>
                </a:lnTo>
                <a:lnTo>
                  <a:pt x="3596" y="2324"/>
                </a:lnTo>
                <a:lnTo>
                  <a:pt x="3619" y="2303"/>
                </a:lnTo>
                <a:lnTo>
                  <a:pt x="3643" y="2282"/>
                </a:lnTo>
                <a:lnTo>
                  <a:pt x="3667" y="2259"/>
                </a:lnTo>
                <a:lnTo>
                  <a:pt x="3689" y="2237"/>
                </a:lnTo>
                <a:lnTo>
                  <a:pt x="3711" y="2213"/>
                </a:lnTo>
                <a:lnTo>
                  <a:pt x="3733" y="2189"/>
                </a:lnTo>
                <a:lnTo>
                  <a:pt x="3754" y="2165"/>
                </a:lnTo>
                <a:lnTo>
                  <a:pt x="3774" y="2140"/>
                </a:lnTo>
                <a:lnTo>
                  <a:pt x="3795" y="2115"/>
                </a:lnTo>
                <a:lnTo>
                  <a:pt x="3814" y="2089"/>
                </a:lnTo>
                <a:lnTo>
                  <a:pt x="3832" y="2063"/>
                </a:lnTo>
                <a:lnTo>
                  <a:pt x="3850" y="2036"/>
                </a:lnTo>
                <a:lnTo>
                  <a:pt x="3868" y="2010"/>
                </a:lnTo>
                <a:lnTo>
                  <a:pt x="3884" y="1983"/>
                </a:lnTo>
                <a:lnTo>
                  <a:pt x="3900" y="1954"/>
                </a:lnTo>
                <a:lnTo>
                  <a:pt x="3915" y="1925"/>
                </a:lnTo>
                <a:lnTo>
                  <a:pt x="3930" y="1897"/>
                </a:lnTo>
                <a:lnTo>
                  <a:pt x="3944" y="1868"/>
                </a:lnTo>
                <a:lnTo>
                  <a:pt x="3957" y="1839"/>
                </a:lnTo>
                <a:lnTo>
                  <a:pt x="3970" y="1808"/>
                </a:lnTo>
                <a:lnTo>
                  <a:pt x="3981" y="1778"/>
                </a:lnTo>
                <a:lnTo>
                  <a:pt x="3993" y="1748"/>
                </a:lnTo>
                <a:lnTo>
                  <a:pt x="4003" y="1717"/>
                </a:lnTo>
                <a:lnTo>
                  <a:pt x="4012" y="1686"/>
                </a:lnTo>
                <a:lnTo>
                  <a:pt x="4021" y="1654"/>
                </a:lnTo>
                <a:lnTo>
                  <a:pt x="4029" y="1622"/>
                </a:lnTo>
                <a:lnTo>
                  <a:pt x="4036" y="1590"/>
                </a:lnTo>
                <a:lnTo>
                  <a:pt x="4042" y="1557"/>
                </a:lnTo>
                <a:lnTo>
                  <a:pt x="4048" y="1525"/>
                </a:lnTo>
                <a:lnTo>
                  <a:pt x="4052" y="1492"/>
                </a:lnTo>
                <a:lnTo>
                  <a:pt x="4057" y="1459"/>
                </a:lnTo>
                <a:lnTo>
                  <a:pt x="4060" y="1425"/>
                </a:lnTo>
                <a:lnTo>
                  <a:pt x="4062" y="1391"/>
                </a:lnTo>
                <a:lnTo>
                  <a:pt x="4063" y="1357"/>
                </a:lnTo>
                <a:lnTo>
                  <a:pt x="4063" y="1324"/>
                </a:lnTo>
                <a:lnTo>
                  <a:pt x="4063" y="1289"/>
                </a:lnTo>
                <a:lnTo>
                  <a:pt x="4062" y="1255"/>
                </a:lnTo>
                <a:lnTo>
                  <a:pt x="4060" y="1221"/>
                </a:lnTo>
                <a:lnTo>
                  <a:pt x="4057" y="1188"/>
                </a:lnTo>
                <a:lnTo>
                  <a:pt x="4052" y="1155"/>
                </a:lnTo>
                <a:lnTo>
                  <a:pt x="4048" y="1121"/>
                </a:lnTo>
                <a:lnTo>
                  <a:pt x="4042" y="1089"/>
                </a:lnTo>
                <a:lnTo>
                  <a:pt x="4036" y="1057"/>
                </a:lnTo>
                <a:lnTo>
                  <a:pt x="4029" y="1025"/>
                </a:lnTo>
                <a:lnTo>
                  <a:pt x="4021" y="993"/>
                </a:lnTo>
                <a:lnTo>
                  <a:pt x="4012" y="962"/>
                </a:lnTo>
                <a:lnTo>
                  <a:pt x="4003" y="930"/>
                </a:lnTo>
                <a:lnTo>
                  <a:pt x="3993" y="899"/>
                </a:lnTo>
                <a:lnTo>
                  <a:pt x="3981" y="868"/>
                </a:lnTo>
                <a:lnTo>
                  <a:pt x="3970" y="838"/>
                </a:lnTo>
                <a:lnTo>
                  <a:pt x="3957" y="809"/>
                </a:lnTo>
                <a:lnTo>
                  <a:pt x="3944" y="778"/>
                </a:lnTo>
                <a:lnTo>
                  <a:pt x="3930" y="750"/>
                </a:lnTo>
                <a:lnTo>
                  <a:pt x="3915" y="721"/>
                </a:lnTo>
                <a:lnTo>
                  <a:pt x="3900" y="693"/>
                </a:lnTo>
                <a:lnTo>
                  <a:pt x="3884" y="665"/>
                </a:lnTo>
                <a:lnTo>
                  <a:pt x="3868" y="638"/>
                </a:lnTo>
                <a:lnTo>
                  <a:pt x="3850" y="610"/>
                </a:lnTo>
                <a:lnTo>
                  <a:pt x="3832" y="584"/>
                </a:lnTo>
                <a:lnTo>
                  <a:pt x="3814" y="557"/>
                </a:lnTo>
                <a:lnTo>
                  <a:pt x="3795" y="532"/>
                </a:lnTo>
                <a:lnTo>
                  <a:pt x="3774" y="506"/>
                </a:lnTo>
                <a:lnTo>
                  <a:pt x="3754" y="481"/>
                </a:lnTo>
                <a:lnTo>
                  <a:pt x="3733" y="458"/>
                </a:lnTo>
                <a:lnTo>
                  <a:pt x="3711" y="433"/>
                </a:lnTo>
                <a:lnTo>
                  <a:pt x="3689" y="411"/>
                </a:lnTo>
                <a:lnTo>
                  <a:pt x="3667" y="388"/>
                </a:lnTo>
                <a:lnTo>
                  <a:pt x="3643" y="366"/>
                </a:lnTo>
                <a:lnTo>
                  <a:pt x="3619" y="344"/>
                </a:lnTo>
                <a:lnTo>
                  <a:pt x="3596" y="323"/>
                </a:lnTo>
                <a:lnTo>
                  <a:pt x="3571" y="303"/>
                </a:lnTo>
                <a:lnTo>
                  <a:pt x="3545" y="282"/>
                </a:lnTo>
                <a:lnTo>
                  <a:pt x="3519" y="263"/>
                </a:lnTo>
                <a:lnTo>
                  <a:pt x="3493" y="244"/>
                </a:lnTo>
                <a:lnTo>
                  <a:pt x="3466" y="226"/>
                </a:lnTo>
                <a:lnTo>
                  <a:pt x="3439" y="208"/>
                </a:lnTo>
                <a:lnTo>
                  <a:pt x="3411" y="191"/>
                </a:lnTo>
                <a:lnTo>
                  <a:pt x="3383" y="176"/>
                </a:lnTo>
                <a:lnTo>
                  <a:pt x="3355" y="160"/>
                </a:lnTo>
                <a:lnTo>
                  <a:pt x="3326" y="145"/>
                </a:lnTo>
                <a:lnTo>
                  <a:pt x="3297" y="131"/>
                </a:lnTo>
                <a:lnTo>
                  <a:pt x="3266" y="117"/>
                </a:lnTo>
                <a:lnTo>
                  <a:pt x="3236" y="104"/>
                </a:lnTo>
                <a:lnTo>
                  <a:pt x="3205" y="92"/>
                </a:lnTo>
                <a:lnTo>
                  <a:pt x="3175" y="80"/>
                </a:lnTo>
                <a:lnTo>
                  <a:pt x="3144" y="70"/>
                </a:lnTo>
                <a:lnTo>
                  <a:pt x="3112" y="60"/>
                </a:lnTo>
                <a:lnTo>
                  <a:pt x="3079" y="51"/>
                </a:lnTo>
                <a:lnTo>
                  <a:pt x="3047" y="42"/>
                </a:lnTo>
                <a:lnTo>
                  <a:pt x="3014" y="34"/>
                </a:lnTo>
                <a:lnTo>
                  <a:pt x="2982" y="27"/>
                </a:lnTo>
                <a:lnTo>
                  <a:pt x="2949" y="20"/>
                </a:lnTo>
                <a:lnTo>
                  <a:pt x="2915" y="15"/>
                </a:lnTo>
                <a:lnTo>
                  <a:pt x="2882" y="10"/>
                </a:lnTo>
                <a:lnTo>
                  <a:pt x="2847" y="7"/>
                </a:lnTo>
                <a:lnTo>
                  <a:pt x="2813" y="4"/>
                </a:lnTo>
                <a:lnTo>
                  <a:pt x="2778" y="1"/>
                </a:lnTo>
                <a:lnTo>
                  <a:pt x="2743" y="0"/>
                </a:lnTo>
                <a:lnTo>
                  <a:pt x="2708" y="0"/>
                </a:lnTo>
                <a:lnTo>
                  <a:pt x="2673" y="0"/>
                </a:lnTo>
                <a:lnTo>
                  <a:pt x="2639" y="1"/>
                </a:lnTo>
                <a:lnTo>
                  <a:pt x="2605" y="4"/>
                </a:lnTo>
                <a:lnTo>
                  <a:pt x="2570" y="7"/>
                </a:lnTo>
                <a:lnTo>
                  <a:pt x="2536" y="10"/>
                </a:lnTo>
                <a:lnTo>
                  <a:pt x="2503" y="15"/>
                </a:lnTo>
                <a:lnTo>
                  <a:pt x="2469" y="20"/>
                </a:lnTo>
                <a:lnTo>
                  <a:pt x="2436" y="27"/>
                </a:lnTo>
                <a:lnTo>
                  <a:pt x="2402" y="34"/>
                </a:lnTo>
                <a:lnTo>
                  <a:pt x="2370" y="42"/>
                </a:lnTo>
                <a:lnTo>
                  <a:pt x="2338" y="51"/>
                </a:lnTo>
                <a:lnTo>
                  <a:pt x="2306" y="60"/>
                </a:lnTo>
                <a:lnTo>
                  <a:pt x="2274" y="70"/>
                </a:lnTo>
                <a:lnTo>
                  <a:pt x="2243" y="80"/>
                </a:lnTo>
                <a:lnTo>
                  <a:pt x="2212" y="92"/>
                </a:lnTo>
                <a:lnTo>
                  <a:pt x="2181" y="104"/>
                </a:lnTo>
                <a:lnTo>
                  <a:pt x="2152" y="117"/>
                </a:lnTo>
                <a:lnTo>
                  <a:pt x="2121" y="131"/>
                </a:lnTo>
                <a:lnTo>
                  <a:pt x="2092" y="145"/>
                </a:lnTo>
                <a:lnTo>
                  <a:pt x="2063" y="160"/>
                </a:lnTo>
                <a:lnTo>
                  <a:pt x="2035" y="176"/>
                </a:lnTo>
                <a:lnTo>
                  <a:pt x="2007" y="191"/>
                </a:lnTo>
                <a:lnTo>
                  <a:pt x="1979" y="208"/>
                </a:lnTo>
                <a:lnTo>
                  <a:pt x="1952" y="226"/>
                </a:lnTo>
                <a:lnTo>
                  <a:pt x="1925" y="244"/>
                </a:lnTo>
                <a:lnTo>
                  <a:pt x="1899" y="263"/>
                </a:lnTo>
                <a:lnTo>
                  <a:pt x="1873" y="282"/>
                </a:lnTo>
                <a:lnTo>
                  <a:pt x="1847" y="303"/>
                </a:lnTo>
                <a:lnTo>
                  <a:pt x="1822" y="323"/>
                </a:lnTo>
                <a:lnTo>
                  <a:pt x="1797" y="344"/>
                </a:lnTo>
                <a:lnTo>
                  <a:pt x="1774" y="366"/>
                </a:lnTo>
                <a:lnTo>
                  <a:pt x="1751" y="388"/>
                </a:lnTo>
                <a:lnTo>
                  <a:pt x="1728" y="411"/>
                </a:lnTo>
                <a:lnTo>
                  <a:pt x="1706" y="433"/>
                </a:lnTo>
                <a:lnTo>
                  <a:pt x="1685" y="458"/>
                </a:lnTo>
                <a:lnTo>
                  <a:pt x="1664" y="481"/>
                </a:lnTo>
                <a:lnTo>
                  <a:pt x="1643" y="506"/>
                </a:lnTo>
                <a:lnTo>
                  <a:pt x="1623" y="532"/>
                </a:lnTo>
                <a:lnTo>
                  <a:pt x="1604" y="557"/>
                </a:lnTo>
                <a:lnTo>
                  <a:pt x="1586" y="584"/>
                </a:lnTo>
                <a:lnTo>
                  <a:pt x="1568" y="610"/>
                </a:lnTo>
                <a:lnTo>
                  <a:pt x="1550" y="638"/>
                </a:lnTo>
                <a:lnTo>
                  <a:pt x="1533" y="665"/>
                </a:lnTo>
                <a:lnTo>
                  <a:pt x="1517" y="693"/>
                </a:lnTo>
                <a:lnTo>
                  <a:pt x="1503" y="721"/>
                </a:lnTo>
                <a:lnTo>
                  <a:pt x="1488" y="750"/>
                </a:lnTo>
                <a:lnTo>
                  <a:pt x="1474" y="778"/>
                </a:lnTo>
                <a:lnTo>
                  <a:pt x="1461" y="809"/>
                </a:lnTo>
                <a:lnTo>
                  <a:pt x="1448" y="838"/>
                </a:lnTo>
                <a:lnTo>
                  <a:pt x="1436" y="868"/>
                </a:lnTo>
                <a:lnTo>
                  <a:pt x="1425" y="899"/>
                </a:lnTo>
                <a:lnTo>
                  <a:pt x="1415" y="930"/>
                </a:lnTo>
                <a:lnTo>
                  <a:pt x="1406" y="962"/>
                </a:lnTo>
                <a:lnTo>
                  <a:pt x="1397" y="993"/>
                </a:lnTo>
                <a:lnTo>
                  <a:pt x="1389" y="1025"/>
                </a:lnTo>
                <a:lnTo>
                  <a:pt x="1381" y="1057"/>
                </a:lnTo>
                <a:lnTo>
                  <a:pt x="1376" y="1089"/>
                </a:lnTo>
                <a:lnTo>
                  <a:pt x="1370" y="1121"/>
                </a:lnTo>
                <a:lnTo>
                  <a:pt x="1366" y="1155"/>
                </a:lnTo>
                <a:lnTo>
                  <a:pt x="1361" y="1188"/>
                </a:lnTo>
                <a:lnTo>
                  <a:pt x="1358" y="1221"/>
                </a:lnTo>
                <a:lnTo>
                  <a:pt x="1355" y="1255"/>
                </a:lnTo>
                <a:lnTo>
                  <a:pt x="1354" y="1289"/>
                </a:lnTo>
                <a:lnTo>
                  <a:pt x="1354" y="1324"/>
                </a:lnTo>
                <a:lnTo>
                  <a:pt x="1354" y="1357"/>
                </a:lnTo>
                <a:lnTo>
                  <a:pt x="1355" y="1391"/>
                </a:lnTo>
                <a:lnTo>
                  <a:pt x="1358" y="1425"/>
                </a:lnTo>
                <a:lnTo>
                  <a:pt x="1361" y="1459"/>
                </a:lnTo>
                <a:lnTo>
                  <a:pt x="1366" y="1492"/>
                </a:lnTo>
                <a:lnTo>
                  <a:pt x="1370" y="1525"/>
                </a:lnTo>
                <a:lnTo>
                  <a:pt x="1376" y="1557"/>
                </a:lnTo>
                <a:lnTo>
                  <a:pt x="1381" y="1590"/>
                </a:lnTo>
                <a:lnTo>
                  <a:pt x="1389" y="1622"/>
                </a:lnTo>
                <a:lnTo>
                  <a:pt x="1397" y="1654"/>
                </a:lnTo>
                <a:lnTo>
                  <a:pt x="1406" y="1686"/>
                </a:lnTo>
                <a:lnTo>
                  <a:pt x="1415" y="1717"/>
                </a:lnTo>
                <a:lnTo>
                  <a:pt x="1425" y="1748"/>
                </a:lnTo>
                <a:lnTo>
                  <a:pt x="1436" y="1778"/>
                </a:lnTo>
                <a:lnTo>
                  <a:pt x="1448" y="1808"/>
                </a:lnTo>
                <a:lnTo>
                  <a:pt x="1461" y="1839"/>
                </a:lnTo>
                <a:lnTo>
                  <a:pt x="1474" y="1868"/>
                </a:lnTo>
                <a:lnTo>
                  <a:pt x="1488" y="1897"/>
                </a:lnTo>
                <a:lnTo>
                  <a:pt x="1503" y="1925"/>
                </a:lnTo>
                <a:lnTo>
                  <a:pt x="1517" y="1954"/>
                </a:lnTo>
                <a:lnTo>
                  <a:pt x="1533" y="1983"/>
                </a:lnTo>
                <a:lnTo>
                  <a:pt x="1550" y="2010"/>
                </a:lnTo>
                <a:lnTo>
                  <a:pt x="1568" y="2036"/>
                </a:lnTo>
                <a:lnTo>
                  <a:pt x="1586" y="2063"/>
                </a:lnTo>
                <a:lnTo>
                  <a:pt x="1604" y="2089"/>
                </a:lnTo>
                <a:lnTo>
                  <a:pt x="1623" y="2115"/>
                </a:lnTo>
                <a:lnTo>
                  <a:pt x="1643" y="2140"/>
                </a:lnTo>
                <a:lnTo>
                  <a:pt x="1664" y="2165"/>
                </a:lnTo>
                <a:lnTo>
                  <a:pt x="1685" y="2189"/>
                </a:lnTo>
                <a:lnTo>
                  <a:pt x="1706" y="2213"/>
                </a:lnTo>
                <a:lnTo>
                  <a:pt x="1728" y="2237"/>
                </a:lnTo>
                <a:lnTo>
                  <a:pt x="1751" y="2259"/>
                </a:lnTo>
                <a:lnTo>
                  <a:pt x="1774" y="2282"/>
                </a:lnTo>
                <a:lnTo>
                  <a:pt x="1797" y="2303"/>
                </a:lnTo>
                <a:lnTo>
                  <a:pt x="1822" y="2324"/>
                </a:lnTo>
                <a:lnTo>
                  <a:pt x="1847" y="2345"/>
                </a:lnTo>
                <a:lnTo>
                  <a:pt x="1873" y="2365"/>
                </a:lnTo>
                <a:lnTo>
                  <a:pt x="1899" y="2384"/>
                </a:lnTo>
                <a:lnTo>
                  <a:pt x="1925" y="2403"/>
                </a:lnTo>
                <a:lnTo>
                  <a:pt x="1952" y="2421"/>
                </a:lnTo>
                <a:lnTo>
                  <a:pt x="1979" y="2438"/>
                </a:lnTo>
                <a:lnTo>
                  <a:pt x="2007" y="2455"/>
                </a:lnTo>
                <a:lnTo>
                  <a:pt x="2035" y="2472"/>
                </a:lnTo>
                <a:lnTo>
                  <a:pt x="2063" y="2487"/>
                </a:lnTo>
                <a:lnTo>
                  <a:pt x="2092" y="2502"/>
                </a:lnTo>
                <a:lnTo>
                  <a:pt x="2121" y="2517"/>
                </a:lnTo>
                <a:lnTo>
                  <a:pt x="2152" y="2530"/>
                </a:lnTo>
                <a:lnTo>
                  <a:pt x="2181" y="2542"/>
                </a:lnTo>
                <a:lnTo>
                  <a:pt x="2212" y="2555"/>
                </a:lnTo>
                <a:lnTo>
                  <a:pt x="2243" y="2566"/>
                </a:lnTo>
                <a:lnTo>
                  <a:pt x="2274" y="2577"/>
                </a:lnTo>
                <a:lnTo>
                  <a:pt x="2306" y="2587"/>
                </a:lnTo>
                <a:lnTo>
                  <a:pt x="2338" y="2596"/>
                </a:lnTo>
                <a:lnTo>
                  <a:pt x="2370" y="2605"/>
                </a:lnTo>
                <a:lnTo>
                  <a:pt x="2402" y="2613"/>
                </a:lnTo>
                <a:lnTo>
                  <a:pt x="2436" y="2620"/>
                </a:lnTo>
                <a:lnTo>
                  <a:pt x="2469" y="2626"/>
                </a:lnTo>
                <a:lnTo>
                  <a:pt x="2503" y="2631"/>
                </a:lnTo>
                <a:lnTo>
                  <a:pt x="2536" y="2636"/>
                </a:lnTo>
                <a:lnTo>
                  <a:pt x="2570" y="2640"/>
                </a:lnTo>
                <a:lnTo>
                  <a:pt x="2605" y="2643"/>
                </a:lnTo>
                <a:lnTo>
                  <a:pt x="2639" y="2645"/>
                </a:lnTo>
                <a:lnTo>
                  <a:pt x="2673" y="2646"/>
                </a:lnTo>
                <a:lnTo>
                  <a:pt x="2708" y="264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1" name="组合 7242"/>
          <p:cNvGrpSpPr/>
          <p:nvPr/>
        </p:nvGrpSpPr>
        <p:grpSpPr>
          <a:xfrm>
            <a:off x="6993559" y="1706004"/>
            <a:ext cx="223938" cy="330658"/>
            <a:chOff x="3681413" y="2543176"/>
            <a:chExt cx="203200" cy="300037"/>
          </a:xfrm>
        </p:grpSpPr>
        <p:sp>
          <p:nvSpPr>
            <p:cNvPr id="22" name="Freeform 2392"/>
            <p:cNvSpPr>
              <a:spLocks/>
            </p:cNvSpPr>
            <p:nvPr/>
          </p:nvSpPr>
          <p:spPr bwMode="auto">
            <a:xfrm>
              <a:off x="3681413" y="2543176"/>
              <a:ext cx="203200" cy="241300"/>
            </a:xfrm>
            <a:custGeom>
              <a:avLst/>
              <a:gdLst>
                <a:gd name="T0" fmla="*/ 28 w 54"/>
                <a:gd name="T1" fmla="*/ 0 h 64"/>
                <a:gd name="T2" fmla="*/ 26 w 54"/>
                <a:gd name="T3" fmla="*/ 0 h 64"/>
                <a:gd name="T4" fmla="*/ 1 w 54"/>
                <a:gd name="T5" fmla="*/ 26 h 64"/>
                <a:gd name="T6" fmla="*/ 11 w 54"/>
                <a:gd name="T7" fmla="*/ 50 h 64"/>
                <a:gd name="T8" fmla="*/ 14 w 54"/>
                <a:gd name="T9" fmla="*/ 63 h 64"/>
                <a:gd name="T10" fmla="*/ 14 w 54"/>
                <a:gd name="T11" fmla="*/ 63 h 64"/>
                <a:gd name="T12" fmla="*/ 16 w 54"/>
                <a:gd name="T13" fmla="*/ 64 h 64"/>
                <a:gd name="T14" fmla="*/ 38 w 54"/>
                <a:gd name="T15" fmla="*/ 64 h 64"/>
                <a:gd name="T16" fmla="*/ 40 w 54"/>
                <a:gd name="T17" fmla="*/ 63 h 64"/>
                <a:gd name="T18" fmla="*/ 40 w 54"/>
                <a:gd name="T19" fmla="*/ 63 h 64"/>
                <a:gd name="T20" fmla="*/ 44 w 54"/>
                <a:gd name="T21" fmla="*/ 50 h 64"/>
                <a:gd name="T22" fmla="*/ 53 w 54"/>
                <a:gd name="T23" fmla="*/ 26 h 64"/>
                <a:gd name="T24" fmla="*/ 28 w 54"/>
                <a:gd name="T2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64">
                  <a:moveTo>
                    <a:pt x="2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0" y="1"/>
                    <a:pt x="0" y="13"/>
                    <a:pt x="1" y="26"/>
                  </a:cubicBezTo>
                  <a:cubicBezTo>
                    <a:pt x="2" y="40"/>
                    <a:pt x="10" y="42"/>
                    <a:pt x="11" y="50"/>
                  </a:cubicBezTo>
                  <a:cubicBezTo>
                    <a:pt x="12" y="59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4"/>
                    <a:pt x="16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9" y="64"/>
                    <a:pt x="40" y="63"/>
                    <a:pt x="40" y="63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40" y="63"/>
                    <a:pt x="43" y="59"/>
                    <a:pt x="44" y="50"/>
                  </a:cubicBezTo>
                  <a:cubicBezTo>
                    <a:pt x="45" y="42"/>
                    <a:pt x="52" y="40"/>
                    <a:pt x="53" y="26"/>
                  </a:cubicBezTo>
                  <a:cubicBezTo>
                    <a:pt x="54" y="13"/>
                    <a:pt x="45" y="1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93"/>
            <p:cNvSpPr>
              <a:spLocks/>
            </p:cNvSpPr>
            <p:nvPr/>
          </p:nvSpPr>
          <p:spPr bwMode="auto">
            <a:xfrm>
              <a:off x="3733801" y="2806701"/>
              <a:ext cx="98425" cy="11113"/>
            </a:xfrm>
            <a:custGeom>
              <a:avLst/>
              <a:gdLst>
                <a:gd name="T0" fmla="*/ 26 w 26"/>
                <a:gd name="T1" fmla="*/ 1 h 3"/>
                <a:gd name="T2" fmla="*/ 24 w 26"/>
                <a:gd name="T3" fmla="*/ 3 h 3"/>
                <a:gd name="T4" fmla="*/ 2 w 26"/>
                <a:gd name="T5" fmla="*/ 3 h 3"/>
                <a:gd name="T6" fmla="*/ 0 w 26"/>
                <a:gd name="T7" fmla="*/ 1 h 3"/>
                <a:gd name="T8" fmla="*/ 2 w 26"/>
                <a:gd name="T9" fmla="*/ 0 h 3"/>
                <a:gd name="T10" fmla="*/ 24 w 26"/>
                <a:gd name="T11" fmla="*/ 0 h 3"/>
                <a:gd name="T12" fmla="*/ 26 w 26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">
                  <a:moveTo>
                    <a:pt x="26" y="1"/>
                  </a:moveTo>
                  <a:cubicBezTo>
                    <a:pt x="26" y="2"/>
                    <a:pt x="25" y="3"/>
                    <a:pt x="2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91"/>
            <p:cNvSpPr>
              <a:spLocks/>
            </p:cNvSpPr>
            <p:nvPr/>
          </p:nvSpPr>
          <p:spPr bwMode="auto">
            <a:xfrm>
              <a:off x="3733801" y="2787651"/>
              <a:ext cx="98425" cy="11113"/>
            </a:xfrm>
            <a:custGeom>
              <a:avLst/>
              <a:gdLst>
                <a:gd name="T0" fmla="*/ 26 w 26"/>
                <a:gd name="T1" fmla="*/ 2 h 3"/>
                <a:gd name="T2" fmla="*/ 24 w 26"/>
                <a:gd name="T3" fmla="*/ 3 h 3"/>
                <a:gd name="T4" fmla="*/ 2 w 26"/>
                <a:gd name="T5" fmla="*/ 3 h 3"/>
                <a:gd name="T6" fmla="*/ 0 w 26"/>
                <a:gd name="T7" fmla="*/ 2 h 3"/>
                <a:gd name="T8" fmla="*/ 2 w 26"/>
                <a:gd name="T9" fmla="*/ 0 h 3"/>
                <a:gd name="T10" fmla="*/ 24 w 26"/>
                <a:gd name="T11" fmla="*/ 0 h 3"/>
                <a:gd name="T12" fmla="*/ 26 w 26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">
                  <a:moveTo>
                    <a:pt x="26" y="2"/>
                  </a:moveTo>
                  <a:cubicBezTo>
                    <a:pt x="26" y="3"/>
                    <a:pt x="25" y="3"/>
                    <a:pt x="2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94"/>
            <p:cNvSpPr>
              <a:spLocks/>
            </p:cNvSpPr>
            <p:nvPr/>
          </p:nvSpPr>
          <p:spPr bwMode="auto">
            <a:xfrm>
              <a:off x="3741738" y="2820988"/>
              <a:ext cx="79375" cy="22225"/>
            </a:xfrm>
            <a:custGeom>
              <a:avLst/>
              <a:gdLst>
                <a:gd name="T0" fmla="*/ 0 w 21"/>
                <a:gd name="T1" fmla="*/ 0 h 6"/>
                <a:gd name="T2" fmla="*/ 21 w 21"/>
                <a:gd name="T3" fmla="*/ 0 h 6"/>
                <a:gd name="T4" fmla="*/ 10 w 21"/>
                <a:gd name="T5" fmla="*/ 5 h 6"/>
                <a:gd name="T6" fmla="*/ 0 w 2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6">
                  <a:moveTo>
                    <a:pt x="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19" y="6"/>
                    <a:pt x="10" y="5"/>
                  </a:cubicBezTo>
                  <a:cubicBezTo>
                    <a:pt x="3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" name="组合 7244"/>
          <p:cNvGrpSpPr/>
          <p:nvPr/>
        </p:nvGrpSpPr>
        <p:grpSpPr>
          <a:xfrm>
            <a:off x="11343455" y="3813448"/>
            <a:ext cx="335425" cy="356950"/>
            <a:chOff x="7436301" y="1281113"/>
            <a:chExt cx="296863" cy="315913"/>
          </a:xfrm>
        </p:grpSpPr>
        <p:grpSp>
          <p:nvGrpSpPr>
            <p:cNvPr id="27" name="组合 7243"/>
            <p:cNvGrpSpPr/>
            <p:nvPr/>
          </p:nvGrpSpPr>
          <p:grpSpPr>
            <a:xfrm>
              <a:off x="7436301" y="1289050"/>
              <a:ext cx="296863" cy="307976"/>
              <a:chOff x="7436301" y="1289050"/>
              <a:chExt cx="296863" cy="307976"/>
            </a:xfrm>
          </p:grpSpPr>
          <p:sp>
            <p:nvSpPr>
              <p:cNvPr id="29" name="Freeform 1994"/>
              <p:cNvSpPr>
                <a:spLocks/>
              </p:cNvSpPr>
              <p:nvPr/>
            </p:nvSpPr>
            <p:spPr bwMode="auto">
              <a:xfrm>
                <a:off x="7680776" y="1352550"/>
                <a:ext cx="52388" cy="244475"/>
              </a:xfrm>
              <a:custGeom>
                <a:avLst/>
                <a:gdLst>
                  <a:gd name="T0" fmla="*/ 14 w 14"/>
                  <a:gd name="T1" fmla="*/ 58 h 65"/>
                  <a:gd name="T2" fmla="*/ 7 w 14"/>
                  <a:gd name="T3" fmla="*/ 65 h 65"/>
                  <a:gd name="T4" fmla="*/ 0 w 14"/>
                  <a:gd name="T5" fmla="*/ 58 h 65"/>
                  <a:gd name="T6" fmla="*/ 0 w 14"/>
                  <a:gd name="T7" fmla="*/ 6 h 65"/>
                  <a:gd name="T8" fmla="*/ 7 w 14"/>
                  <a:gd name="T9" fmla="*/ 0 h 65"/>
                  <a:gd name="T10" fmla="*/ 14 w 14"/>
                  <a:gd name="T11" fmla="*/ 6 h 65"/>
                  <a:gd name="T12" fmla="*/ 14 w 14"/>
                  <a:gd name="T13" fmla="*/ 58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65">
                    <a:moveTo>
                      <a:pt x="14" y="58"/>
                    </a:moveTo>
                    <a:cubicBezTo>
                      <a:pt x="14" y="62"/>
                      <a:pt x="11" y="65"/>
                      <a:pt x="7" y="65"/>
                    </a:cubicBezTo>
                    <a:cubicBezTo>
                      <a:pt x="3" y="65"/>
                      <a:pt x="0" y="62"/>
                      <a:pt x="0" y="5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6"/>
                    </a:cubicBezTo>
                    <a:lnTo>
                      <a:pt x="14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995"/>
              <p:cNvSpPr>
                <a:spLocks/>
              </p:cNvSpPr>
              <p:nvPr/>
            </p:nvSpPr>
            <p:spPr bwMode="auto">
              <a:xfrm>
                <a:off x="7606163" y="1401763"/>
                <a:ext cx="52388" cy="195263"/>
              </a:xfrm>
              <a:custGeom>
                <a:avLst/>
                <a:gdLst>
                  <a:gd name="T0" fmla="*/ 14 w 14"/>
                  <a:gd name="T1" fmla="*/ 45 h 52"/>
                  <a:gd name="T2" fmla="*/ 7 w 14"/>
                  <a:gd name="T3" fmla="*/ 52 h 52"/>
                  <a:gd name="T4" fmla="*/ 0 w 14"/>
                  <a:gd name="T5" fmla="*/ 45 h 52"/>
                  <a:gd name="T6" fmla="*/ 0 w 14"/>
                  <a:gd name="T7" fmla="*/ 7 h 52"/>
                  <a:gd name="T8" fmla="*/ 7 w 14"/>
                  <a:gd name="T9" fmla="*/ 0 h 52"/>
                  <a:gd name="T10" fmla="*/ 14 w 14"/>
                  <a:gd name="T11" fmla="*/ 7 h 52"/>
                  <a:gd name="T12" fmla="*/ 14 w 14"/>
                  <a:gd name="T13" fmla="*/ 4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52">
                    <a:moveTo>
                      <a:pt x="14" y="45"/>
                    </a:moveTo>
                    <a:cubicBezTo>
                      <a:pt x="14" y="49"/>
                      <a:pt x="11" y="52"/>
                      <a:pt x="7" y="52"/>
                    </a:cubicBezTo>
                    <a:cubicBezTo>
                      <a:pt x="3" y="52"/>
                      <a:pt x="0" y="49"/>
                      <a:pt x="0" y="4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lnTo>
                      <a:pt x="14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996"/>
              <p:cNvSpPr>
                <a:spLocks/>
              </p:cNvSpPr>
              <p:nvPr/>
            </p:nvSpPr>
            <p:spPr bwMode="auto">
              <a:xfrm>
                <a:off x="7529963" y="1462088"/>
                <a:ext cx="53975" cy="134938"/>
              </a:xfrm>
              <a:custGeom>
                <a:avLst/>
                <a:gdLst>
                  <a:gd name="T0" fmla="*/ 14 w 14"/>
                  <a:gd name="T1" fmla="*/ 29 h 36"/>
                  <a:gd name="T2" fmla="*/ 7 w 14"/>
                  <a:gd name="T3" fmla="*/ 36 h 36"/>
                  <a:gd name="T4" fmla="*/ 0 w 14"/>
                  <a:gd name="T5" fmla="*/ 29 h 36"/>
                  <a:gd name="T6" fmla="*/ 0 w 14"/>
                  <a:gd name="T7" fmla="*/ 7 h 36"/>
                  <a:gd name="T8" fmla="*/ 7 w 14"/>
                  <a:gd name="T9" fmla="*/ 0 h 36"/>
                  <a:gd name="T10" fmla="*/ 14 w 14"/>
                  <a:gd name="T11" fmla="*/ 7 h 36"/>
                  <a:gd name="T12" fmla="*/ 14 w 14"/>
                  <a:gd name="T13" fmla="*/ 29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6">
                    <a:moveTo>
                      <a:pt x="14" y="29"/>
                    </a:moveTo>
                    <a:cubicBezTo>
                      <a:pt x="14" y="33"/>
                      <a:pt x="11" y="36"/>
                      <a:pt x="7" y="36"/>
                    </a:cubicBezTo>
                    <a:cubicBezTo>
                      <a:pt x="3" y="36"/>
                      <a:pt x="0" y="33"/>
                      <a:pt x="0" y="2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997"/>
              <p:cNvSpPr>
                <a:spLocks/>
              </p:cNvSpPr>
              <p:nvPr/>
            </p:nvSpPr>
            <p:spPr bwMode="auto">
              <a:xfrm>
                <a:off x="7463288" y="1503363"/>
                <a:ext cx="52388" cy="93663"/>
              </a:xfrm>
              <a:custGeom>
                <a:avLst/>
                <a:gdLst>
                  <a:gd name="T0" fmla="*/ 14 w 14"/>
                  <a:gd name="T1" fmla="*/ 18 h 25"/>
                  <a:gd name="T2" fmla="*/ 7 w 14"/>
                  <a:gd name="T3" fmla="*/ 25 h 25"/>
                  <a:gd name="T4" fmla="*/ 0 w 14"/>
                  <a:gd name="T5" fmla="*/ 18 h 25"/>
                  <a:gd name="T6" fmla="*/ 0 w 14"/>
                  <a:gd name="T7" fmla="*/ 6 h 25"/>
                  <a:gd name="T8" fmla="*/ 7 w 14"/>
                  <a:gd name="T9" fmla="*/ 0 h 25"/>
                  <a:gd name="T10" fmla="*/ 14 w 14"/>
                  <a:gd name="T11" fmla="*/ 6 h 25"/>
                  <a:gd name="T12" fmla="*/ 14 w 14"/>
                  <a:gd name="T13" fmla="*/ 1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25">
                    <a:moveTo>
                      <a:pt x="14" y="18"/>
                    </a:moveTo>
                    <a:cubicBezTo>
                      <a:pt x="14" y="22"/>
                      <a:pt x="11" y="25"/>
                      <a:pt x="7" y="25"/>
                    </a:cubicBezTo>
                    <a:cubicBezTo>
                      <a:pt x="3" y="25"/>
                      <a:pt x="0" y="22"/>
                      <a:pt x="0" y="18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6"/>
                    </a:cubicBezTo>
                    <a:lnTo>
                      <a:pt x="14" y="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00"/>
              <p:cNvSpPr>
                <a:spLocks/>
              </p:cNvSpPr>
              <p:nvPr/>
            </p:nvSpPr>
            <p:spPr bwMode="auto">
              <a:xfrm>
                <a:off x="7436301" y="1289050"/>
                <a:ext cx="244475" cy="176213"/>
              </a:xfrm>
              <a:custGeom>
                <a:avLst/>
                <a:gdLst>
                  <a:gd name="T0" fmla="*/ 6 w 65"/>
                  <a:gd name="T1" fmla="*/ 45 h 47"/>
                  <a:gd name="T2" fmla="*/ 62 w 65"/>
                  <a:gd name="T3" fmla="*/ 7 h 47"/>
                  <a:gd name="T4" fmla="*/ 59 w 65"/>
                  <a:gd name="T5" fmla="*/ 2 h 47"/>
                  <a:gd name="T6" fmla="*/ 3 w 65"/>
                  <a:gd name="T7" fmla="*/ 40 h 47"/>
                  <a:gd name="T8" fmla="*/ 6 w 65"/>
                  <a:gd name="T9" fmla="*/ 4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47">
                    <a:moveTo>
                      <a:pt x="6" y="45"/>
                    </a:moveTo>
                    <a:cubicBezTo>
                      <a:pt x="25" y="32"/>
                      <a:pt x="43" y="19"/>
                      <a:pt x="62" y="7"/>
                    </a:cubicBezTo>
                    <a:cubicBezTo>
                      <a:pt x="65" y="5"/>
                      <a:pt x="62" y="0"/>
                      <a:pt x="59" y="2"/>
                    </a:cubicBezTo>
                    <a:cubicBezTo>
                      <a:pt x="41" y="15"/>
                      <a:pt x="22" y="28"/>
                      <a:pt x="3" y="40"/>
                    </a:cubicBezTo>
                    <a:cubicBezTo>
                      <a:pt x="0" y="42"/>
                      <a:pt x="3" y="47"/>
                      <a:pt x="6" y="4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" name="Freeform 2001"/>
            <p:cNvSpPr>
              <a:spLocks/>
            </p:cNvSpPr>
            <p:nvPr/>
          </p:nvSpPr>
          <p:spPr bwMode="auto">
            <a:xfrm>
              <a:off x="7598226" y="1281113"/>
              <a:ext cx="93663" cy="93663"/>
            </a:xfrm>
            <a:custGeom>
              <a:avLst/>
              <a:gdLst>
                <a:gd name="T0" fmla="*/ 5 w 25"/>
                <a:gd name="T1" fmla="*/ 7 h 25"/>
                <a:gd name="T2" fmla="*/ 21 w 25"/>
                <a:gd name="T3" fmla="*/ 8 h 25"/>
                <a:gd name="T4" fmla="*/ 18 w 25"/>
                <a:gd name="T5" fmla="*/ 4 h 25"/>
                <a:gd name="T6" fmla="*/ 13 w 25"/>
                <a:gd name="T7" fmla="*/ 19 h 25"/>
                <a:gd name="T8" fmla="*/ 20 w 25"/>
                <a:gd name="T9" fmla="*/ 20 h 25"/>
                <a:gd name="T10" fmla="*/ 24 w 25"/>
                <a:gd name="T11" fmla="*/ 5 h 25"/>
                <a:gd name="T12" fmla="*/ 21 w 25"/>
                <a:gd name="T13" fmla="*/ 1 h 25"/>
                <a:gd name="T14" fmla="*/ 5 w 25"/>
                <a:gd name="T15" fmla="*/ 0 h 25"/>
                <a:gd name="T16" fmla="*/ 5 w 25"/>
                <a:gd name="T17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5">
                  <a:moveTo>
                    <a:pt x="5" y="7"/>
                  </a:moveTo>
                  <a:cubicBezTo>
                    <a:pt x="10" y="7"/>
                    <a:pt x="16" y="8"/>
                    <a:pt x="21" y="8"/>
                  </a:cubicBezTo>
                  <a:cubicBezTo>
                    <a:pt x="20" y="7"/>
                    <a:pt x="19" y="5"/>
                    <a:pt x="18" y="4"/>
                  </a:cubicBezTo>
                  <a:cubicBezTo>
                    <a:pt x="16" y="9"/>
                    <a:pt x="15" y="14"/>
                    <a:pt x="13" y="19"/>
                  </a:cubicBezTo>
                  <a:cubicBezTo>
                    <a:pt x="12" y="23"/>
                    <a:pt x="18" y="25"/>
                    <a:pt x="20" y="20"/>
                  </a:cubicBezTo>
                  <a:cubicBezTo>
                    <a:pt x="21" y="15"/>
                    <a:pt x="23" y="10"/>
                    <a:pt x="24" y="5"/>
                  </a:cubicBezTo>
                  <a:cubicBezTo>
                    <a:pt x="25" y="3"/>
                    <a:pt x="23" y="1"/>
                    <a:pt x="21" y="1"/>
                  </a:cubicBezTo>
                  <a:cubicBezTo>
                    <a:pt x="16" y="1"/>
                    <a:pt x="10" y="0"/>
                    <a:pt x="5" y="0"/>
                  </a:cubicBezTo>
                  <a:cubicBezTo>
                    <a:pt x="0" y="0"/>
                    <a:pt x="0" y="6"/>
                    <a:pt x="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EADD422A-46C0-442E-8061-D8EC0664AB6A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教学重难点</a:t>
            </a:r>
          </a:p>
        </p:txBody>
      </p:sp>
    </p:spTree>
    <p:extLst>
      <p:ext uri="{BB962C8B-B14F-4D97-AF65-F5344CB8AC3E}">
        <p14:creationId xmlns:p14="http://schemas.microsoft.com/office/powerpoint/2010/main" val="385336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任意多边形: 形状 13"/>
          <p:cNvSpPr/>
          <p:nvPr/>
        </p:nvSpPr>
        <p:spPr>
          <a:xfrm>
            <a:off x="4806532" y="2437769"/>
            <a:ext cx="2821571" cy="2187239"/>
          </a:xfrm>
          <a:custGeom>
            <a:avLst/>
            <a:gdLst>
              <a:gd name="connsiteX0" fmla="*/ 0 w 2821571"/>
              <a:gd name="connsiteY0" fmla="*/ 0 h 2187239"/>
              <a:gd name="connsiteX1" fmla="*/ 2510972 w 2821571"/>
              <a:gd name="connsiteY1" fmla="*/ 0 h 2187239"/>
              <a:gd name="connsiteX2" fmla="*/ 2510972 w 2821571"/>
              <a:gd name="connsiteY2" fmla="*/ 985997 h 2187239"/>
              <a:gd name="connsiteX3" fmla="*/ 2821571 w 2821571"/>
              <a:gd name="connsiteY3" fmla="*/ 1255488 h 2187239"/>
              <a:gd name="connsiteX4" fmla="*/ 2510972 w 2821571"/>
              <a:gd name="connsiteY4" fmla="*/ 1524977 h 2187239"/>
              <a:gd name="connsiteX5" fmla="*/ 2510972 w 2821571"/>
              <a:gd name="connsiteY5" fmla="*/ 2187239 h 2187239"/>
              <a:gd name="connsiteX6" fmla="*/ 0 w 2821571"/>
              <a:gd name="connsiteY6" fmla="*/ 2187239 h 2187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1571" h="2187239">
                <a:moveTo>
                  <a:pt x="0" y="0"/>
                </a:moveTo>
                <a:lnTo>
                  <a:pt x="2510972" y="0"/>
                </a:lnTo>
                <a:lnTo>
                  <a:pt x="2510972" y="985997"/>
                </a:lnTo>
                <a:lnTo>
                  <a:pt x="2821571" y="1255488"/>
                </a:lnTo>
                <a:lnTo>
                  <a:pt x="2510972" y="1524977"/>
                </a:lnTo>
                <a:lnTo>
                  <a:pt x="2510972" y="2187239"/>
                </a:lnTo>
                <a:lnTo>
                  <a:pt x="0" y="2187239"/>
                </a:lnTo>
                <a:close/>
              </a:path>
            </a:pathLst>
          </a:custGeom>
          <a:blipFill dpi="0" rotWithShape="1">
            <a:blip r:embed="rId2"/>
            <a:srcRect/>
            <a:tile tx="0" ty="0" sx="20000" sy="20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MX"/>
          </a:p>
        </p:txBody>
      </p:sp>
      <p:sp>
        <p:nvSpPr>
          <p:cNvPr id="8" name="Rectángulo 12"/>
          <p:cNvSpPr/>
          <p:nvPr/>
        </p:nvSpPr>
        <p:spPr>
          <a:xfrm>
            <a:off x="0" y="5332911"/>
            <a:ext cx="12192000" cy="146436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pSp>
        <p:nvGrpSpPr>
          <p:cNvPr id="15" name="组合 14"/>
          <p:cNvGrpSpPr/>
          <p:nvPr/>
        </p:nvGrpSpPr>
        <p:grpSpPr>
          <a:xfrm>
            <a:off x="1517057" y="2437769"/>
            <a:ext cx="2834822" cy="2187239"/>
            <a:chOff x="1517057" y="2437769"/>
            <a:chExt cx="2834822" cy="2187239"/>
          </a:xfrm>
        </p:grpSpPr>
        <p:sp>
          <p:nvSpPr>
            <p:cNvPr id="2" name="Rectángulo 7"/>
            <p:cNvSpPr/>
            <p:nvPr/>
          </p:nvSpPr>
          <p:spPr>
            <a:xfrm>
              <a:off x="1517057" y="2437769"/>
              <a:ext cx="2510972" cy="218723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5" name="Triángulo isósceles 11"/>
            <p:cNvSpPr/>
            <p:nvPr/>
          </p:nvSpPr>
          <p:spPr>
            <a:xfrm rot="5400000">
              <a:off x="3908966" y="3531330"/>
              <a:ext cx="561975" cy="323850"/>
            </a:xfrm>
            <a:prstGeom prst="triangl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0" name="Rectángulo 32"/>
            <p:cNvSpPr/>
            <p:nvPr/>
          </p:nvSpPr>
          <p:spPr>
            <a:xfrm>
              <a:off x="1762537" y="2624470"/>
              <a:ext cx="226549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8435" indent="-178435"/>
              <a:r>
                <a:rPr lang="zh-CN" altLang="zh-CN" sz="2400" b="1" kern="100" dirty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教学资源</a:t>
              </a:r>
              <a:endParaRPr lang="en-US" altLang="zh-CN" sz="2400" b="1" kern="1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  <a:p>
              <a:pPr marL="178435" indent="-178435"/>
              <a:r>
                <a:rPr lang="zh-CN" altLang="zh-CN" sz="2400" kern="100" dirty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多媒体课件</a:t>
              </a:r>
              <a:r>
                <a:rPr lang="zh-CN" altLang="en-US" sz="2400" kern="100" dirty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；</a:t>
              </a:r>
              <a:endPara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  <a:p>
              <a:pPr marL="178435" indent="-178435"/>
              <a:r>
                <a:rPr lang="zh-CN" altLang="zh-CN" sz="2400" kern="100" dirty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正方体学具</a:t>
              </a:r>
              <a:r>
                <a:rPr lang="zh-CN" altLang="en-US" sz="2400" kern="100" dirty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；</a:t>
              </a:r>
              <a:endParaRPr lang="en-US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  <a:p>
              <a:pPr marL="178435" indent="-178435"/>
              <a:r>
                <a:rPr lang="zh-CN" altLang="zh-CN" sz="2400" kern="100" dirty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书中练习题目</a:t>
              </a:r>
              <a:r>
                <a:rPr lang="zh-CN" altLang="en-US" sz="2400" kern="100" dirty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zh-CN" sz="2400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069505" y="2437769"/>
            <a:ext cx="2510972" cy="2511089"/>
            <a:chOff x="8069505" y="2437769"/>
            <a:chExt cx="2510972" cy="2511089"/>
          </a:xfrm>
        </p:grpSpPr>
        <p:sp>
          <p:nvSpPr>
            <p:cNvPr id="4" name="Rectángulo 28"/>
            <p:cNvSpPr/>
            <p:nvPr/>
          </p:nvSpPr>
          <p:spPr>
            <a:xfrm>
              <a:off x="8069505" y="2437769"/>
              <a:ext cx="2510972" cy="218723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7" name="Triángulo isósceles 30"/>
            <p:cNvSpPr/>
            <p:nvPr/>
          </p:nvSpPr>
          <p:spPr>
            <a:xfrm rot="10800000">
              <a:off x="9338241" y="4625008"/>
              <a:ext cx="561975" cy="323850"/>
            </a:xfrm>
            <a:prstGeom prst="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12" name="Rectángulo 34"/>
            <p:cNvSpPr/>
            <p:nvPr/>
          </p:nvSpPr>
          <p:spPr>
            <a:xfrm>
              <a:off x="8327664" y="2531901"/>
              <a:ext cx="2021153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8435" indent="-178435"/>
              <a:r>
                <a:rPr lang="zh-CN" altLang="zh-CN" sz="2400" b="1" kern="100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教法学法 </a:t>
              </a:r>
              <a:r>
                <a:rPr lang="en-US" altLang="zh-CN" sz="2400" kern="100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  </a:t>
              </a:r>
              <a:r>
                <a:rPr lang="zh-CN" altLang="zh-CN" sz="2400" kern="100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自主探究；动手操作；交流分析；总结提高</a:t>
              </a:r>
              <a:r>
                <a:rPr lang="zh-CN" altLang="en-US" sz="2400" kern="100" dirty="0">
                  <a:solidFill>
                    <a:schemeClr val="bg1"/>
                  </a:solidFill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zh-CN" sz="2400" kern="100" dirty="0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矩形 16">
            <a:extLst>
              <a:ext uri="{FF2B5EF4-FFF2-40B4-BE49-F238E27FC236}">
                <a16:creationId xmlns:a16="http://schemas.microsoft.com/office/drawing/2014/main" id="{650136F3-C7F0-46CC-9AF6-3B833035BB52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教学资源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DEA0BFB-4740-42BF-BD6D-4745032B4136}"/>
              </a:ext>
            </a:extLst>
          </p:cNvPr>
          <p:cNvSpPr/>
          <p:nvPr/>
        </p:nvSpPr>
        <p:spPr>
          <a:xfrm>
            <a:off x="75032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教法学法</a:t>
            </a:r>
          </a:p>
        </p:txBody>
      </p:sp>
    </p:spTree>
    <p:extLst>
      <p:ext uri="{BB962C8B-B14F-4D97-AF65-F5344CB8AC3E}">
        <p14:creationId xmlns:p14="http://schemas.microsoft.com/office/powerpoint/2010/main" val="311053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4DBF051-4308-4B4B-A208-D6AA3F980903}"/>
              </a:ext>
            </a:extLst>
          </p:cNvPr>
          <p:cNvSpPr/>
          <p:nvPr/>
        </p:nvSpPr>
        <p:spPr>
          <a:xfrm>
            <a:off x="1066800" y="1561223"/>
            <a:ext cx="10369960" cy="2570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6870">
              <a:lnSpc>
                <a:spcPts val="2500"/>
              </a:lnSpc>
            </a:pPr>
            <a:r>
              <a:rPr lang="en-US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	</a:t>
            </a:r>
          </a:p>
          <a:p>
            <a:pPr indent="356870">
              <a:lnSpc>
                <a:spcPct val="120000"/>
              </a:lnSpc>
            </a:pPr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学生在桌面上摆学具，同桌根据上节课学习的观察物体相关知识提问对方。</a:t>
            </a:r>
            <a:endParaRPr lang="zh-CN" altLang="zh-CN" sz="16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1.</a:t>
            </a:r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摆自己喜欢的玩具</a:t>
            </a:r>
            <a:endParaRPr lang="en-US" altLang="zh-CN" sz="16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  2.</a:t>
            </a:r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摆小正方体</a:t>
            </a:r>
            <a:endParaRPr lang="zh-CN" altLang="zh-CN" sz="16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</a:pPr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教师随机提问一组同桌：分别从正面、右面、上面观察这一组物体，说一说你所看到的情景。</a:t>
            </a:r>
            <a:endParaRPr lang="zh-CN" altLang="zh-CN" sz="1200" b="1" kern="100" dirty="0">
              <a:effectLst/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83222396-9033-4019-995B-1B6BFCFC46BC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672B4EE-109C-43F2-A67D-00499853412F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15430F5-D7A6-44B2-98DD-0C38F8512138}"/>
              </a:ext>
            </a:extLst>
          </p:cNvPr>
          <p:cNvSpPr/>
          <p:nvPr/>
        </p:nvSpPr>
        <p:spPr>
          <a:xfrm>
            <a:off x="1066800" y="4509151"/>
            <a:ext cx="10369960" cy="16716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lnSpc>
                <a:spcPts val="2500"/>
              </a:lnSpc>
            </a:pPr>
            <a:r>
              <a:rPr lang="zh-CN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设计意图：</a:t>
            </a:r>
            <a:endParaRPr lang="zh-CN" altLang="zh-CN" sz="14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ts val="2500"/>
              </a:lnSpc>
            </a:pPr>
            <a:r>
              <a:rPr lang="zh-CN" altLang="zh-CN" sz="2000" kern="100" dirty="0">
                <a:solidFill>
                  <a:srgbClr val="FF0000"/>
                </a:solidFill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让学生选取自己喜爱的玩具去观察，这样能激发学生的学习热情，唤起学生的生活经验，学生在轻松愉悦的数学活动中复习上节课学习的知识——不同角度观察到物体的形状可能是不同的，再由生活中的玩具过渡到课堂中的正方块，辨认简单物体从正面、侧面、上面所观察到的形状，为本节课学习做铺垫，也发展了学生的空间观念。</a:t>
            </a:r>
            <a:endParaRPr lang="zh-CN" altLang="zh-CN" sz="1400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E998B64-5753-4DC1-8806-DB5C510BD913}"/>
              </a:ext>
            </a:extLst>
          </p:cNvPr>
          <p:cNvSpPr/>
          <p:nvPr/>
        </p:nvSpPr>
        <p:spPr>
          <a:xfrm>
            <a:off x="1446543" y="1183358"/>
            <a:ext cx="5527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环节一</a:t>
            </a:r>
            <a:r>
              <a:rPr lang="en-US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多样观察，复习旧知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327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F3A42EB-23E7-4315-A6FA-414A00E5151F}"/>
              </a:ext>
            </a:extLst>
          </p:cNvPr>
          <p:cNvSpPr/>
          <p:nvPr/>
        </p:nvSpPr>
        <p:spPr>
          <a:xfrm>
            <a:off x="2697048" y="3471361"/>
            <a:ext cx="7567829" cy="7098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ts val="2500"/>
              </a:lnSpc>
              <a:buFont typeface="+mj-lt"/>
              <a:buAutoNum type="arabicPeriod"/>
            </a:pPr>
            <a:r>
              <a:rPr lang="zh-CN" altLang="zh-CN" kern="100" dirty="0">
                <a:latin typeface="Calibri" panose="020F0502020204030204" pitchFamily="34" charset="0"/>
                <a:ea typeface="仿宋" panose="02010609060101010101" pitchFamily="49" charset="-122"/>
                <a:cs typeface="Times New Roman" panose="02020603050405020304" pitchFamily="18" charset="0"/>
              </a:rPr>
              <a:t>笑笑搭了一个立体图形，淘气按笑笑的指令，搭出同样的立体图形。看一看，说一说，做一做。</a:t>
            </a:r>
            <a:endParaRPr lang="zh-CN" altLang="zh-CN" sz="12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F5B3986-C2D1-41AA-83CC-6732540EED83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3458845" y="4311204"/>
            <a:ext cx="5274310" cy="2289810"/>
          </a:xfrm>
          <a:prstGeom prst="rect">
            <a:avLst/>
          </a:prstGeom>
        </p:spPr>
      </p:pic>
      <p:sp>
        <p:nvSpPr>
          <p:cNvPr id="4" name="矩形: 圆角 3">
            <a:extLst>
              <a:ext uri="{FF2B5EF4-FFF2-40B4-BE49-F238E27FC236}">
                <a16:creationId xmlns:a16="http://schemas.microsoft.com/office/drawing/2014/main" id="{F8CF1883-F7E1-46D3-8491-FC0B89DFED4C}"/>
              </a:ext>
            </a:extLst>
          </p:cNvPr>
          <p:cNvSpPr/>
          <p:nvPr/>
        </p:nvSpPr>
        <p:spPr>
          <a:xfrm>
            <a:off x="1638300" y="123825"/>
            <a:ext cx="3281364" cy="676275"/>
          </a:xfrm>
          <a:prstGeom prst="roundRect">
            <a:avLst/>
          </a:prstGeom>
          <a:solidFill>
            <a:srgbClr val="FEE58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EA64F7-3B87-4990-827A-5A12BA6EFB9A}"/>
              </a:ext>
            </a:extLst>
          </p:cNvPr>
          <p:cNvSpPr/>
          <p:nvPr/>
        </p:nvSpPr>
        <p:spPr>
          <a:xfrm>
            <a:off x="1559642" y="9004"/>
            <a:ext cx="3317158" cy="866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教学过程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16C92D8-B2C6-400C-834D-7EC23C9C5447}"/>
              </a:ext>
            </a:extLst>
          </p:cNvPr>
          <p:cNvSpPr/>
          <p:nvPr/>
        </p:nvSpPr>
        <p:spPr>
          <a:xfrm>
            <a:off x="1446543" y="1183358"/>
            <a:ext cx="55274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环节</a:t>
            </a:r>
            <a:r>
              <a:rPr lang="zh-CN" altLang="en-US" sz="3200" b="1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二  </a:t>
            </a:r>
            <a:r>
              <a:rPr lang="zh-CN" altLang="zh-CN" sz="3200" kern="1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揭示课题，活动交流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889B754-C318-4F64-82BC-EE11378DB5C2}"/>
              </a:ext>
            </a:extLst>
          </p:cNvPr>
          <p:cNvSpPr/>
          <p:nvPr/>
        </p:nvSpPr>
        <p:spPr>
          <a:xfrm>
            <a:off x="2175877" y="2023575"/>
            <a:ext cx="9006348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lnSpc>
                <a:spcPct val="120000"/>
              </a:lnSpc>
            </a:pPr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师：到目前为止我们已经会从不同的方向观察物体了。</a:t>
            </a:r>
            <a:endParaRPr lang="zh-CN" altLang="zh-CN" sz="16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</a:pPr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那么你们会根据从不同方向看到的图形，还原看到的物体吗？这就是我们今天要学习的内容——观察物体第</a:t>
            </a:r>
            <a:r>
              <a:rPr lang="en-US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kern="100" dirty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课时《我说你搭》。</a:t>
            </a:r>
            <a:endParaRPr lang="zh-CN" altLang="zh-CN" sz="1600" b="1" kern="100" dirty="0">
              <a:latin typeface="仿宋" panose="02010609060101010101" pitchFamily="49" charset="-122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104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2631</Words>
  <Application>Microsoft Office PowerPoint</Application>
  <PresentationFormat>宽屏</PresentationFormat>
  <Paragraphs>136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等线 Light</vt:lpstr>
      <vt:lpstr>仿宋</vt:lpstr>
      <vt:lpstr>黑体</vt:lpstr>
      <vt:lpstr>微软雅黑</vt:lpstr>
      <vt:lpstr>Arial</vt:lpstr>
      <vt:lpstr>Calibri</vt:lpstr>
      <vt:lpstr>Segoe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hxj</dc:creator>
  <cp:lastModifiedBy> </cp:lastModifiedBy>
  <cp:revision>46</cp:revision>
  <dcterms:created xsi:type="dcterms:W3CDTF">2017-05-08T02:17:50Z</dcterms:created>
  <dcterms:modified xsi:type="dcterms:W3CDTF">2019-02-15T16:01:11Z</dcterms:modified>
</cp:coreProperties>
</file>